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y="6858000" cx="9144000"/>
  <p:notesSz cx="6858000" cy="91440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tableStyles" Target="tableStyles.xml"/><Relationship Id="rId75" Type="http://schemas.openxmlformats.org/officeDocument/2006/relationships/presProps" Target="presProps.xml"/><Relationship Id="rId76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/>
        </p:spPr>
        <p:txBody>
          <a:bodyPr bIns="0" lIns="0" rIns="0" tIns="0" wrap="none"/>
          <a:p>
            <a:r>
              <a:rPr lang="en-IN"/>
              <a:t>Click to edit the notes format</a:t>
            </a:r>
          </a:p>
        </p:txBody>
      </p:sp>
      <p:sp>
        <p:nvSpPr>
          <p:cNvPr id="104886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/>
        </p:spPr>
        <p:txBody>
          <a:bodyPr bIns="0" lIns="0" rIns="0" tIns="0" wrap="none"/>
          <a:p>
            <a:r>
              <a:rPr lang="en-IN"/>
              <a:t>&lt;header&gt;</a:t>
            </a:r>
          </a:p>
        </p:txBody>
      </p:sp>
      <p:sp>
        <p:nvSpPr>
          <p:cNvPr id="1048869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/>
        </p:spPr>
        <p:txBody>
          <a:bodyPr bIns="0" lIns="0" rIns="0" tIns="0" wrap="none"/>
          <a:p>
            <a:pPr algn="r"/>
            <a:r>
              <a:rPr lang="en-IN"/>
              <a:t>&lt;date/time&gt;</a:t>
            </a:r>
          </a:p>
        </p:txBody>
      </p:sp>
      <p:sp>
        <p:nvSpPr>
          <p:cNvPr id="104887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/>
        </p:spPr>
        <p:txBody>
          <a:bodyPr anchor="b" bIns="0" lIns="0" rIns="0" tIns="0" wrap="none"/>
          <a:p>
            <a:r>
              <a:rPr lang="en-IN"/>
              <a:t>&lt;footer&gt;</a:t>
            </a:r>
          </a:p>
        </p:txBody>
      </p:sp>
      <p:sp>
        <p:nvSpPr>
          <p:cNvPr id="1048871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/>
        </p:spPr>
        <p:txBody>
          <a:bodyPr anchor="b" bIns="0" lIns="0" rIns="0" tIns="0" wrap="none"/>
          <a:p>
            <a:pPr algn="r"/>
            <a:fld id="{74884BAF-8280-461B-9EC6-DE55BF9597CA}" type="slidenum">
              <a:rPr lang="en-IN"/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C0EEEF8B-8DEF-43B4-93BB-F3EFEF22F6F3}" type="slidenum">
              <a:rPr sz="1200" lang="en-IN">
                <a:latin typeface="Arial"/>
              </a:rPr>
            </a:fld>
          </a:p>
        </p:txBody>
      </p:sp>
      <p:sp>
        <p:nvSpPr>
          <p:cNvPr id="104858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extShape 1"/>
          <p:cNvSpPr txBox="1"/>
          <p:nvPr/>
        </p:nvSpPr>
        <p:spPr>
          <a:xfrm>
            <a:off x="0" y="0"/>
            <a:ext cx="2971440" cy="456840"/>
          </a:xfrm>
          <a:prstGeom prst="rect"/>
        </p:spPr>
        <p:txBody>
          <a:bodyPr anchor="ctr" bIns="46800" lIns="90000" rIns="90000" tIns="46800"/>
          <a:p>
            <a:pPr>
              <a:lnSpc>
                <a:spcPct val="100000"/>
              </a:lnSpc>
            </a:pPr>
            <a:r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  <a:t>CS402 Notes --- 2007-8</a:t>
            </a:r>
          </a:p>
        </p:txBody>
      </p:sp>
      <p:sp>
        <p:nvSpPr>
          <p:cNvPr id="1048656" name="TextShape 2"/>
          <p:cNvSpPr txBox="1"/>
          <p:nvPr/>
        </p:nvSpPr>
        <p:spPr>
          <a:xfrm>
            <a:off x="3886200" y="0"/>
            <a:ext cx="2971440" cy="456840"/>
          </a:xfrm>
          <a:prstGeom prst="rect"/>
        </p:spPr>
        <p:txBody>
          <a:bodyPr anchor="ctr" bIns="46800" lIns="90000" rIns="90000" tIns="46800"/>
          <a:p>
            <a:pPr>
              <a:lnSpc>
                <a:spcPct val="100000"/>
              </a:lnSpc>
            </a:pPr>
            <a:r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  <a:t>Copyright University of Strathclyde 2007</a:t>
            </a:r>
          </a:p>
        </p:txBody>
      </p:sp>
      <p:sp>
        <p:nvSpPr>
          <p:cNvPr id="1048657" name="TextShape 3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EA7FEFAA-9D0D-4268-B3F9-964AD3913176}" type="slidenum"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658" name="PlaceHolder 4"/>
          <p:cNvSpPr>
            <a:spLocks noGrp="1"/>
          </p:cNvSpPr>
          <p:nvPr>
            <p:ph type="body"/>
          </p:nvPr>
        </p:nvSpPr>
        <p:spPr>
          <a:xfrm>
            <a:off x="685800" y="4341960"/>
            <a:ext cx="5486040" cy="411768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97A91613-5ADE-4885-91E5-367007120DB2}" type="slidenum">
              <a:rPr sz="24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69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8C29FCD5-F053-4C06-8C3B-C910B95B9E12}" type="slidenum">
              <a:rPr sz="24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6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4E5029E5-84F4-4B2A-9B51-7A61A7AE9CEA}" type="slidenum">
              <a:rPr sz="24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71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F1F4205E-C06E-4807-A2E8-8623E82B184B}" type="slidenum">
              <a:rPr sz="24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74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  <p:sp>
        <p:nvSpPr>
          <p:cNvPr id="1048755" name="TextShape 2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C0FB6F28-733F-4503-8D09-74E00033BE35}" type="slidenum">
              <a:rPr sz="2400" lang="en-IN">
                <a:solidFill>
                  <a:srgbClr val="000000"/>
                </a:solidFill>
                <a:latin typeface="Arial"/>
                <a:ea typeface="ＭＳ Ｐゴシック"/>
              </a:rPr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  <p:sp>
        <p:nvSpPr>
          <p:cNvPr id="1048759" name="TextShape 2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34231138-EE98-4E53-883D-ADBB739AEA1B}" type="slidenum">
              <a:rPr sz="2400" lang="en-IN">
                <a:solidFill>
                  <a:srgbClr val="000000"/>
                </a:solidFill>
                <a:latin typeface="Arial"/>
                <a:ea typeface="ＭＳ Ｐゴシック"/>
              </a:rPr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62432FAD-A9A7-4DED-AF7E-ED3C61FCC42E}" type="slidenum">
              <a:rPr sz="1200" lang="en-IN">
                <a:latin typeface="Arial"/>
              </a:rPr>
            </a:fld>
          </a:p>
        </p:txBody>
      </p:sp>
      <p:sp>
        <p:nvSpPr>
          <p:cNvPr id="104859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8E23A610-C949-4966-AD89-AFB85A5AB6B3}" type="slidenum">
              <a:rPr sz="1200" lang="en-IN">
                <a:latin typeface="Arial"/>
              </a:rPr>
            </a:fld>
          </a:p>
        </p:txBody>
      </p:sp>
      <p:sp>
        <p:nvSpPr>
          <p:cNvPr id="104860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9DFA1BA8-954D-4235-B2C8-2D017ED10955}" type="slidenum">
              <a:rPr sz="1200" lang="en-IN">
                <a:latin typeface="Arial"/>
              </a:rPr>
            </a:fld>
          </a:p>
        </p:txBody>
      </p:sp>
      <p:sp>
        <p:nvSpPr>
          <p:cNvPr id="104860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8C7B2D22-0BB2-4C06-B6A9-FA21E3DB5FC1}" type="slidenum">
              <a:rPr sz="1200" lang="en-IN">
                <a:latin typeface="Arial"/>
              </a:rPr>
            </a:fld>
          </a:p>
        </p:txBody>
      </p:sp>
      <p:sp>
        <p:nvSpPr>
          <p:cNvPr id="104861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B3F105BA-8932-4C9E-B710-3118909C1B2A}" type="slidenum">
              <a:rPr sz="1200" lang="en-IN">
                <a:latin typeface="Arial"/>
              </a:rPr>
            </a:fld>
          </a:p>
        </p:txBody>
      </p:sp>
      <p:sp>
        <p:nvSpPr>
          <p:cNvPr id="104861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EE10DF4C-C1E9-4F08-ABCD-D89BF8BD0EF4}" type="slidenum">
              <a:rPr sz="1200" lang="en-IN">
                <a:latin typeface="Arial"/>
              </a:rPr>
            </a:fld>
          </a:p>
        </p:txBody>
      </p:sp>
      <p:sp>
        <p:nvSpPr>
          <p:cNvPr id="104862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extShape 1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 algn="r">
              <a:lnSpc>
                <a:spcPct val="100000"/>
              </a:lnSpc>
            </a:pPr>
            <a:fld id="{476E1D54-7CB6-47DD-A3D6-53CF4F9153B4}" type="slidenum">
              <a:rPr sz="1200" lang="en-IN">
                <a:latin typeface="Arial"/>
              </a:rPr>
            </a:fld>
          </a:p>
        </p:txBody>
      </p:sp>
      <p:sp>
        <p:nvSpPr>
          <p:cNvPr id="104863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Shape 1"/>
          <p:cNvSpPr txBox="1"/>
          <p:nvPr/>
        </p:nvSpPr>
        <p:spPr>
          <a:xfrm>
            <a:off x="0" y="0"/>
            <a:ext cx="2971440" cy="456840"/>
          </a:xfrm>
          <a:prstGeom prst="rect"/>
        </p:spPr>
        <p:txBody>
          <a:bodyPr anchor="ctr" bIns="46800" lIns="90000" rIns="90000" tIns="46800"/>
          <a:p>
            <a:pPr>
              <a:lnSpc>
                <a:spcPct val="100000"/>
              </a:lnSpc>
            </a:pPr>
            <a:r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  <a:t>CS402 Notes --- 2007-8</a:t>
            </a:r>
          </a:p>
        </p:txBody>
      </p:sp>
      <p:sp>
        <p:nvSpPr>
          <p:cNvPr id="1048646" name="TextShape 2"/>
          <p:cNvSpPr txBox="1"/>
          <p:nvPr/>
        </p:nvSpPr>
        <p:spPr>
          <a:xfrm>
            <a:off x="3886200" y="0"/>
            <a:ext cx="2971440" cy="456840"/>
          </a:xfrm>
          <a:prstGeom prst="rect"/>
        </p:spPr>
        <p:txBody>
          <a:bodyPr anchor="ctr" bIns="46800" lIns="90000" rIns="90000" tIns="46800"/>
          <a:p>
            <a:pPr>
              <a:lnSpc>
                <a:spcPct val="100000"/>
              </a:lnSpc>
            </a:pPr>
            <a:r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  <a:t>Copyright University of Strathclyde 2007</a:t>
            </a:r>
          </a:p>
        </p:txBody>
      </p:sp>
      <p:sp>
        <p:nvSpPr>
          <p:cNvPr id="1048647" name="TextShape 3"/>
          <p:cNvSpPr txBox="1"/>
          <p:nvPr/>
        </p:nvSpPr>
        <p:spPr>
          <a:xfrm>
            <a:off x="3886200" y="8686800"/>
            <a:ext cx="2971440" cy="456840"/>
          </a:xfrm>
          <a:prstGeom prst="rect"/>
        </p:spPr>
        <p:txBody>
          <a:bodyPr anchor="b" bIns="46800" lIns="90000" rIns="90000" tIns="46800"/>
          <a:p>
            <a:pPr>
              <a:lnSpc>
                <a:spcPct val="100000"/>
              </a:lnSpc>
            </a:pPr>
            <a:fld id="{4410BB77-D881-4B5C-9F03-2D3EDB5C878A}" type="slidenum">
              <a:rPr sz="1000" lang="en-IN">
                <a:solidFill>
                  <a:srgbClr val="000000"/>
                </a:solidFill>
                <a:latin typeface="Times New Roman"/>
                <a:ea typeface="ＭＳ Ｐゴシック"/>
              </a:rPr>
            </a:fld>
          </a:p>
        </p:txBody>
      </p:sp>
      <p:sp>
        <p:nvSpPr>
          <p:cNvPr id="1048648" name="PlaceHolder 4"/>
          <p:cNvSpPr>
            <a:spLocks noGrp="1"/>
          </p:cNvSpPr>
          <p:nvPr>
            <p:ph type="body"/>
          </p:nvPr>
        </p:nvSpPr>
        <p:spPr>
          <a:xfrm>
            <a:off x="685800" y="4341960"/>
            <a:ext cx="5486040" cy="4117680"/>
          </a:xfrm>
          <a:prstGeom prst="rect"/>
        </p:spPr>
        <p:txBody>
          <a:bodyPr anchor="ctr" bIns="46800" lIns="90000" rIns="90000" tIns="46800"/>
          <a:p/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3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7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pic>
        <p:nvPicPr>
          <p:cNvPr id="2097198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  <p:pic>
        <p:nvPicPr>
          <p:cNvPr id="2097199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PlaceHolder 1"/>
          <p:cNvSpPr>
            <a:spLocks noGrp="1"/>
          </p:cNvSpPr>
          <p:nvPr>
            <p:ph type="subTitle"/>
          </p:nvPr>
        </p:nvSpPr>
        <p:spPr>
          <a:xfrm>
            <a:off x="406440" y="152280"/>
            <a:ext cx="8203680" cy="388476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4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4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5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pic>
        <p:nvPicPr>
          <p:cNvPr id="209720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  <p:pic>
        <p:nvPicPr>
          <p:cNvPr id="2097203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PlaceHolder 1"/>
          <p:cNvSpPr>
            <a:spLocks noGrp="1"/>
          </p:cNvSpPr>
          <p:nvPr>
            <p:ph type="subTitle"/>
          </p:nvPr>
        </p:nvSpPr>
        <p:spPr>
          <a:xfrm>
            <a:off x="406440" y="152280"/>
            <a:ext cx="8203680" cy="388476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1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2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/>
        </p:txBody>
      </p:sp>
      <p:pic>
        <p:nvPicPr>
          <p:cNvPr id="209720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  <p:pic>
        <p:nvPicPr>
          <p:cNvPr id="2097201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7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PlaceHolder 1"/>
          <p:cNvSpPr>
            <a:spLocks noGrp="1"/>
          </p:cNvSpPr>
          <p:nvPr>
            <p:ph type="subTitle"/>
          </p:nvPr>
        </p:nvSpPr>
        <p:spPr>
          <a:xfrm>
            <a:off x="406440" y="152280"/>
            <a:ext cx="8203680" cy="3884760"/>
          </a:xfrm>
          <a:prstGeom prst="rect"/>
        </p:spPr>
        <p:txBody>
          <a:bodyPr anchor="ctr" bIns="0" lIns="0" rIns="0" tIns="0" wrap="none"/>
          <a:p>
            <a:pPr algn="c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8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/>
        </p:spPr>
        <p:txBody>
          <a:bodyPr bIns="0" lIns="0" rIns="0" tIns="0" wrap="none"/>
          <a:p/>
        </p:txBody>
      </p:sp>
      <p:sp>
        <p:nvSpPr>
          <p:cNvPr id="10488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8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PlaceHolder 1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8080"/>
          </a:xfrm>
          <a:prstGeom prst="rect"/>
        </p:spPr>
        <p:txBody>
          <a:bodyPr anchor="ctr" bIns="0" lIns="0" rIns="0" tIns="0" wrap="none"/>
          <a:p/>
        </p:txBody>
      </p:sp>
      <p:sp>
        <p:nvSpPr>
          <p:cNvPr id="10487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/>
        </p:spPr>
        <p:txBody>
          <a:bodyPr bIns="0" lIns="0" rIns="0" tIns="0" wrap="none"/>
          <a:p/>
        </p:txBody>
      </p:sp>
      <p:sp>
        <p:nvSpPr>
          <p:cNvPr id="10487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/>
        </p:spPr>
        <p:txBody>
          <a:bodyPr bIns="0" lIns="0" rIns="0" tIns="0" wrap="none"/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Line 1"/>
          <p:cNvSpPr/>
          <p:nvPr/>
        </p:nvSpPr>
        <p:spPr>
          <a:xfrm>
            <a:off x="457200" y="990360"/>
            <a:ext cx="8153280" cy="0"/>
          </a:xfrm>
          <a:prstGeom prst="line"/>
          <a:ln w="76320">
            <a:solidFill>
              <a:srgbClr val="FF0000"/>
            </a:solidFill>
            <a:round/>
          </a:ln>
        </p:spPr>
      </p:sp>
      <p:sp>
        <p:nvSpPr>
          <p:cNvPr id="1048577" name="PlaceHolder 2"/>
          <p:cNvSpPr>
            <a:spLocks noGrp="1"/>
          </p:cNvSpPr>
          <p:nvPr>
            <p:ph type="title"/>
          </p:nvPr>
        </p:nvSpPr>
        <p:spPr>
          <a:xfrm>
            <a:off x="914400" y="533520"/>
            <a:ext cx="7721280" cy="190476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Click to edit the title text formatClick to edit Master title style</a:t>
            </a:r>
          </a:p>
        </p:txBody>
      </p:sp>
      <p:sp>
        <p:nvSpPr>
          <p:cNvPr id="1048578" name="PlaceHolder 3"/>
          <p:cNvSpPr>
            <a:spLocks noGrp="1"/>
          </p:cNvSpPr>
          <p:nvPr>
            <p:ph type="dt"/>
          </p:nvPr>
        </p:nvSpPr>
        <p:spPr>
          <a:xfrm>
            <a:off x="711360" y="6229440"/>
            <a:ext cx="1929960" cy="514080"/>
          </a:xfrm>
          <a:prstGeom prst="rect"/>
        </p:spPr>
        <p:txBody>
          <a:bodyPr anchor="b"/>
          <a:p/>
        </p:txBody>
      </p:sp>
      <p:sp>
        <p:nvSpPr>
          <p:cNvPr id="1048579" name="PlaceHolder 4"/>
          <p:cNvSpPr>
            <a:spLocks noGrp="1"/>
          </p:cNvSpPr>
          <p:nvPr>
            <p:ph type="ftr"/>
          </p:nvPr>
        </p:nvSpPr>
        <p:spPr>
          <a:xfrm>
            <a:off x="3149640" y="6229440"/>
            <a:ext cx="2844360" cy="514080"/>
          </a:xfrm>
          <a:prstGeom prst="rect"/>
        </p:spPr>
        <p:txBody>
          <a:bodyPr anchor="b"/>
          <a:p/>
        </p:txBody>
      </p:sp>
      <p:sp>
        <p:nvSpPr>
          <p:cNvPr id="1048580" name="PlaceHolder 5"/>
          <p:cNvSpPr>
            <a:spLocks noGrp="1"/>
          </p:cNvSpPr>
          <p:nvPr>
            <p:ph type="sldNum"/>
          </p:nvPr>
        </p:nvSpPr>
        <p:spPr>
          <a:xfrm>
            <a:off x="6603840" y="6229440"/>
            <a:ext cx="1828440" cy="514080"/>
          </a:xfrm>
          <a:prstGeom prst="rect"/>
        </p:spPr>
        <p:txBody>
          <a:bodyPr anchor="b"/>
          <a:p>
            <a:pPr algn="r">
              <a:lnSpc>
                <a:spcPct val="100000"/>
              </a:lnSpc>
            </a:pPr>
            <a:fld id="{B6690BE2-4AE7-4655-B68B-1D637BEB1933}" type="slidenum">
              <a:rPr sz="1400" lang="en-IN">
                <a:solidFill>
                  <a:srgbClr val="5E574E"/>
                </a:solidFill>
                <a:latin typeface="Arial"/>
              </a:rPr>
            </a:fld>
          </a:p>
        </p:txBody>
      </p:sp>
      <p:sp>
        <p:nvSpPr>
          <p:cNvPr id="1048581" name="Line 6"/>
          <p:cNvSpPr/>
          <p:nvPr/>
        </p:nvSpPr>
        <p:spPr>
          <a:xfrm>
            <a:off x="457200" y="2514600"/>
            <a:ext cx="8153280" cy="0"/>
          </a:xfrm>
          <a:prstGeom prst="line"/>
          <a:ln w="76320">
            <a:solidFill>
              <a:srgbClr val="FF0000"/>
            </a:solidFill>
            <a:round/>
          </a:ln>
        </p:spPr>
      </p:sp>
      <p:sp>
        <p:nvSpPr>
          <p:cNvPr id="1048582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Line 1"/>
          <p:cNvSpPr/>
          <p:nvPr/>
        </p:nvSpPr>
        <p:spPr>
          <a:xfrm>
            <a:off x="457200" y="990360"/>
            <a:ext cx="8153280" cy="0"/>
          </a:xfrm>
          <a:prstGeom prst="line"/>
          <a:ln w="76320">
            <a:solidFill>
              <a:srgbClr val="FF0000"/>
            </a:solidFill>
            <a:round/>
          </a:ln>
        </p:spPr>
      </p:sp>
      <p:sp>
        <p:nvSpPr>
          <p:cNvPr id="1048591" name="PlaceHolder 2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Click to edit the title text formatClick to edit Master title style</a:t>
            </a:r>
          </a:p>
        </p:txBody>
      </p:sp>
      <p:sp>
        <p:nvSpPr>
          <p:cNvPr id="1048592" name="PlaceHolder 3"/>
          <p:cNvSpPr>
            <a:spLocks noGrp="1"/>
          </p:cNvSpPr>
          <p:nvPr>
            <p:ph type="body"/>
          </p:nvPr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Click to edit the outline text format</a:t>
            </a:r>
          </a:p>
          <a:p>
            <a:pPr lvl="1">
              <a:buSzPct val="25000"/>
              <a:buFont typeface="StarSymbol"/>
              <a:buChar char="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Second Outline Level</a:t>
            </a:r>
          </a:p>
          <a:p>
            <a:pPr lvl="2">
              <a:buSzPct val="25000"/>
              <a:buFont typeface="StarSymbol"/>
              <a:buChar char="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Third Outline Level</a:t>
            </a:r>
          </a:p>
          <a:p>
            <a:pPr lvl="3">
              <a:buSzPct val="25000"/>
              <a:buFont typeface="StarSymbol"/>
              <a:buChar char="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Fourth Outline Level</a:t>
            </a:r>
          </a:p>
          <a:p>
            <a:pPr lvl="4">
              <a:buSzPct val="25000"/>
              <a:buFont typeface="StarSymbol"/>
              <a:buChar char="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Fifth Outline Level</a:t>
            </a:r>
          </a:p>
          <a:p>
            <a:pPr lvl="5">
              <a:buSzPct val="25000"/>
              <a:buFont typeface="StarSymbol"/>
              <a:buChar char="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Sixth Outline Level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Second level</a:t>
            </a:r>
          </a:p>
          <a:p>
            <a:pPr lvl="2">
              <a:lnSpc>
                <a:spcPct val="100000"/>
              </a:lnSpc>
              <a:buFont typeface="StarSymbol"/>
              <a:buChar char="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Third level</a:t>
            </a:r>
          </a:p>
          <a:p>
            <a:pPr lvl="3">
              <a:lnSpc>
                <a:spcPct val="100000"/>
              </a:lnSpc>
              <a:buFont typeface="StarSymbol"/>
              <a:buChar char=""/>
            </a:pPr>
            <a:r>
              <a:rPr lang="en-US">
                <a:solidFill>
                  <a:srgbClr val="000000"/>
                </a:solidFill>
                <a:latin typeface="Tahoma"/>
              </a:rPr>
              <a:t>Fourth level</a:t>
            </a:r>
          </a:p>
          <a:p>
            <a:pPr lvl="4">
              <a:lnSpc>
                <a:spcPct val="100000"/>
              </a:lnSpc>
              <a:buFont typeface="StarSymbol"/>
              <a:buChar char="o"/>
            </a:pPr>
            <a:r>
              <a:rPr lang="en-US">
                <a:solidFill>
                  <a:srgbClr val="000000"/>
                </a:solidFill>
                <a:latin typeface="Tahoma"/>
              </a:rPr>
              <a:t>Fifth level</a:t>
            </a: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Line 1"/>
          <p:cNvSpPr/>
          <p:nvPr/>
        </p:nvSpPr>
        <p:spPr>
          <a:xfrm>
            <a:off x="457200" y="990360"/>
            <a:ext cx="8153280" cy="0"/>
          </a:xfrm>
          <a:prstGeom prst="line"/>
          <a:ln w="76320">
            <a:solidFill>
              <a:srgbClr val="FF0000"/>
            </a:solidFill>
            <a:round/>
          </a:ln>
        </p:spPr>
      </p:sp>
      <p:sp>
        <p:nvSpPr>
          <p:cNvPr id="1048628" name="PlaceHolder 2"/>
          <p:cNvSpPr>
            <a:spLocks noGrp="1"/>
          </p:cNvSpPr>
          <p:nvPr>
            <p:ph type="title"/>
          </p:nvPr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Click to edit the title text formatClick to edit Master title style</a:t>
            </a:r>
          </a:p>
        </p:txBody>
      </p:sp>
      <p:sp>
        <p:nvSpPr>
          <p:cNvPr id="104862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/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9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9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slideLayout" Target="../slideLayouts/slideLayout1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1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9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9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9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9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9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9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9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9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9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9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9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9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9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9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9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9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extShape 1"/>
          <p:cNvSpPr txBox="1"/>
          <p:nvPr/>
        </p:nvSpPr>
        <p:spPr>
          <a:xfrm>
            <a:off x="914400" y="533520"/>
            <a:ext cx="7721280" cy="190476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Unit-1</a:t>
            </a:r>
          </a:p>
        </p:txBody>
      </p:sp>
      <p:sp>
        <p:nvSpPr>
          <p:cNvPr id="1048586" name="TextShape 2"/>
          <p:cNvSpPr txBox="1"/>
          <p:nvPr/>
        </p:nvSpPr>
        <p:spPr>
          <a:xfrm>
            <a:off x="914400" y="3029040"/>
            <a:ext cx="6400440" cy="1771200"/>
          </a:xfrm>
          <a:prstGeom prst="rect"/>
        </p:spPr>
        <p:txBody>
          <a:bodyPr/>
          <a:p>
            <a:pPr>
              <a:lnSpc>
                <a:spcPct val="100000"/>
              </a:lnSpc>
            </a:pPr>
            <a:r>
              <a:rPr b="1" sz="2800" lang="en-IN">
                <a:solidFill>
                  <a:srgbClr val="000000"/>
                </a:solidFill>
                <a:latin typeface="Arial Black"/>
              </a:rPr>
              <a:t>Computer Evolution , Performance Measurement &amp; Arithmetic</a:t>
            </a:r>
          </a:p>
        </p:txBody>
      </p:sp>
      <p:sp>
        <p:nvSpPr>
          <p:cNvPr id="1048587" name="TextShape 3"/>
          <p:cNvSpPr txBox="1"/>
          <p:nvPr/>
        </p:nvSpPr>
        <p:spPr>
          <a:xfrm>
            <a:off x="6603840" y="6229440"/>
            <a:ext cx="1828440" cy="514080"/>
          </a:xfrm>
          <a:prstGeom prst="rect"/>
        </p:spPr>
        <p:txBody>
          <a:bodyPr anchor="b"/>
          <a:p>
            <a:pPr algn="r">
              <a:lnSpc>
                <a:spcPct val="100000"/>
              </a:lnSpc>
            </a:pPr>
            <a:fld id="{8730F713-878E-44ED-B707-1B8055838CCF}" type="slidenum">
              <a:rPr sz="1400" lang="en-IN">
                <a:solidFill>
                  <a:srgbClr val="5E574E"/>
                </a:solidFill>
                <a:latin typeface="Arial"/>
              </a:rPr>
              <a:t>1</a:t>
            </a:fld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Structure of von Neumann machine</a:t>
            </a:r>
          </a:p>
        </p:txBody>
      </p:sp>
      <p:pic>
        <p:nvPicPr>
          <p:cNvPr id="2097152" name="Picture 22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19695" t="17644" r="28028" b="30388"/>
          <a:stretch>
            <a:fillRect/>
          </a:stretch>
        </p:blipFill>
        <p:spPr>
          <a:xfrm>
            <a:off x="838080" y="1143000"/>
            <a:ext cx="7391160" cy="567648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6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4920" y="990720"/>
            <a:ext cx="8457840" cy="5866920"/>
          </a:xfrm>
          <a:prstGeom prst="rect"/>
          <a:ln w="9360">
            <a:noFill/>
          </a:ln>
        </p:spPr>
      </p:pic>
      <p:sp>
        <p:nvSpPr>
          <p:cNvPr id="1048620" name="CustomShape 1"/>
          <p:cNvSpPr/>
          <p:nvPr/>
        </p:nvSpPr>
        <p:spPr>
          <a:xfrm>
            <a:off x="457200" y="0"/>
            <a:ext cx="8203680" cy="837720"/>
          </a:xfrm>
          <a:prstGeom prst="rect"/>
          <a:noFill/>
          <a:ln w="9360"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sz="2800" lang="en-IN">
                <a:solidFill>
                  <a:srgbClr val="000000"/>
                </a:solidFill>
                <a:latin typeface="Arial Black"/>
              </a:rPr>
              <a:t>von Neumann/Turing</a:t>
            </a:r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 - details</a:t>
            </a:r>
          </a:p>
        </p:txBody>
      </p:sp>
      <p:sp>
        <p:nvSpPr>
          <p:cNvPr id="1048622" name="TextShape 2"/>
          <p:cNvSpPr txBox="1"/>
          <p:nvPr/>
        </p:nvSpPr>
        <p:spPr>
          <a:xfrm>
            <a:off x="457200" y="1143000"/>
            <a:ext cx="8178480" cy="470484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Storage locations 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For both data and instructions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1000 x 40 bit words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Storage in the form of Binary number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2 x 20 bit instructions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IAS Memory Formats</a:t>
            </a:r>
          </a:p>
        </p:txBody>
      </p:sp>
      <p:pic>
        <p:nvPicPr>
          <p:cNvPr id="2097154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90720" y="2819520"/>
            <a:ext cx="7628400" cy="37335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 – details (cont..)</a:t>
            </a:r>
          </a:p>
        </p:txBody>
      </p:sp>
      <p:sp>
        <p:nvSpPr>
          <p:cNvPr id="1048626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Set of registers (storage in CPU)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Memory Buffer Register(MBR)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Memory Address Register(MAR)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Instruction Register(IR)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Instruction Buffer Register(IBR)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Program Counter(PC)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Accumulator(AC)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Multiplier Quotient(MQ)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Structure of IAS – 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
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detail</a:t>
            </a:r>
          </a:p>
        </p:txBody>
      </p:sp>
      <p:pic>
        <p:nvPicPr>
          <p:cNvPr id="2097155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00520" y="0"/>
            <a:ext cx="5343120" cy="687672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 registers</a:t>
            </a:r>
          </a:p>
        </p:txBody>
      </p:sp>
      <p:sp>
        <p:nvSpPr>
          <p:cNvPr id="1048635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Memory buffer register (MBR):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Contains a word to be stored in memory or sent to the I/O unit, or is used to receive a word from memory or from the I/O unit.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Memory address register (MAR):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Specifies the address in memory of the word to be written from or read into the MBR.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Instruction register (IR):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Contains the 8-bit opcode instruction being executed.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Instruction buffer register (IBR):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Employed to hold temporarily the right-hand instruction from a word in memory.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 registers (cont..)</a:t>
            </a:r>
          </a:p>
        </p:txBody>
      </p:sp>
      <p:sp>
        <p:nvSpPr>
          <p:cNvPr id="1048637" name="TextShape 2"/>
          <p:cNvSpPr txBox="1"/>
          <p:nvPr/>
        </p:nvSpPr>
        <p:spPr>
          <a:xfrm>
            <a:off x="457200" y="1066680"/>
            <a:ext cx="838152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Program counter (PC):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Contains the address of the next instruction-pair to be fetched from memory.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Accumulator (AC) and multiplier quotient (MQ):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Employed to hold temporarily operands and results of ALU operations. For example, the result of multiplying two 40-bit numbers is an 80-bit number; the most significant 40 bits are stored in the AC and the least significant in the MQ.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extShape 1"/>
          <p:cNvSpPr txBox="1"/>
          <p:nvPr/>
        </p:nvSpPr>
        <p:spPr>
          <a:xfrm>
            <a:off x="0" y="1219320"/>
            <a:ext cx="1371240" cy="304776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400" lang="en-US">
                <a:solidFill>
                  <a:srgbClr val="000000"/>
                </a:solidFill>
                <a:latin typeface="Arial Black"/>
              </a:rPr>
              <a:t>Partial Flow Chart of IAS</a:t>
            </a:r>
            <a:r>
              <a:rPr sz="2400" lang="en-US">
                <a:solidFill>
                  <a:srgbClr val="000000"/>
                </a:solidFill>
                <a:latin typeface="Arial Black"/>
              </a:rPr>
              <a:t>
</a:t>
            </a:r>
            <a:r>
              <a:rPr sz="2400" lang="en-US">
                <a:solidFill>
                  <a:srgbClr val="000000"/>
                </a:solidFill>
                <a:latin typeface="Arial Black"/>
              </a:rPr>
              <a:t>opera-tions</a:t>
            </a:r>
          </a:p>
        </p:txBody>
      </p:sp>
      <p:pic>
        <p:nvPicPr>
          <p:cNvPr id="2097156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920" y="76320"/>
            <a:ext cx="7619760" cy="678132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extShape 1"/>
          <p:cNvSpPr txBox="1"/>
          <p:nvPr/>
        </p:nvSpPr>
        <p:spPr>
          <a:xfrm>
            <a:off x="0" y="1143000"/>
            <a:ext cx="1904760" cy="25142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 Instru-ction Set</a:t>
            </a:r>
          </a:p>
        </p:txBody>
      </p:sp>
      <p:pic>
        <p:nvPicPr>
          <p:cNvPr id="2097157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920" y="0"/>
            <a:ext cx="7695720" cy="689580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IAS</a:t>
            </a:r>
          </a:p>
        </p:txBody>
      </p:sp>
      <p:pic>
        <p:nvPicPr>
          <p:cNvPr id="2097158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2280" y="1066680"/>
            <a:ext cx="8838720" cy="571464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000000"/>
                </a:solidFill>
                <a:latin typeface="Arial Black"/>
              </a:rPr>
              <a:t>Syllabus (8Hours)</a:t>
            </a:r>
          </a:p>
        </p:txBody>
      </p:sp>
      <p:sp>
        <p:nvSpPr>
          <p:cNvPr id="1048594" name="TextShape 2"/>
          <p:cNvSpPr txBox="1"/>
          <p:nvPr/>
        </p:nvSpPr>
        <p:spPr>
          <a:xfrm>
            <a:off x="228600" y="1066680"/>
            <a:ext cx="876276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 Brief History of Computers, Von Neumann Architecture, Harvard Architecture.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Computer Performance Measurement – Benchmarks (SPEC) for Evaluation, Metrics such as CPU Time,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Throughput, etc., Aspects &amp; Factors affecting Computer Performance, Comparing Computer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Performances, Marketing Metrics – MIPS &amp; MFLOPS, Speedup &amp; Amdahl’s Law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Booths Algorithm For Signed Multiplication &amp; it’s Hardware Implementation, Restoring And Non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Restoring Division Algorithms &amp; it’s Hardware Implementation</a:t>
            </a: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Harvard Architecture</a:t>
            </a:r>
          </a:p>
        </p:txBody>
      </p:sp>
      <p:sp>
        <p:nvSpPr>
          <p:cNvPr id="1048642" name="TextShape 2"/>
          <p:cNvSpPr txBox="1"/>
          <p:nvPr/>
        </p:nvSpPr>
        <p:spPr>
          <a:xfrm>
            <a:off x="152280" y="1066680"/>
            <a:ext cx="848340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Physically separate memory and signal pathways into 2 types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Program memory (Instructions)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Data memory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Used in MCS-51, MIPS etc.</a:t>
            </a:r>
          </a:p>
        </p:txBody>
      </p:sp>
      <p:pic>
        <p:nvPicPr>
          <p:cNvPr id="2097159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19520" y="3200400"/>
            <a:ext cx="5854680" cy="3556080"/>
          </a:xfrm>
          <a:prstGeom prst="rect"/>
          <a:ln>
            <a:solidFill>
              <a:srgbClr val="3465A4"/>
            </a:solidFill>
          </a:ln>
        </p:spPr>
      </p:pic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Harvard Architecture (cont..)</a:t>
            </a:r>
          </a:p>
        </p:txBody>
      </p:sp>
      <p:sp>
        <p:nvSpPr>
          <p:cNvPr id="1048644" name="TextShape 2"/>
          <p:cNvSpPr txBox="1"/>
          <p:nvPr/>
        </p:nvSpPr>
        <p:spPr>
          <a:xfrm>
            <a:off x="304920" y="1143000"/>
            <a:ext cx="8457840" cy="533376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No need to make the two memories share characteristics. 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 particular, the word width, timing, implementation technology, and memory address structure can differ. 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In some systems, instructions can be stored in read-only memory while data memory generally requires read-write memory. 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Instruction memory is often wider than data memory. </a:t>
            </a:r>
          </a:p>
          <a:p>
            <a:pPr>
              <a:lnSpc>
                <a:spcPct val="90000"/>
              </a:lnSpc>
            </a:pPr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Harvard Architecture (cont..)</a:t>
            </a:r>
          </a:p>
        </p:txBody>
      </p:sp>
      <p:sp>
        <p:nvSpPr>
          <p:cNvPr id="1048650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Processor can complete an instruction in one cycle if appropriate pipelining strategies are implemented.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 the first stage of pipeline the instruction to be executed can be taken from program memory.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 the second stage of pipeline data is taken from the data memory using the decoded instruction or address. 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Most of the modern computing architectures are based on Harvard architecture. But the number of stages in the pipeline varies from system to system. </a:t>
            </a:r>
          </a:p>
          <a:p>
            <a:pPr>
              <a:lnSpc>
                <a:spcPct val="100000"/>
              </a:lnSpc>
            </a:pPr>
          </a:p>
          <a:p/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Harvard Architecture (cont..)</a:t>
            </a:r>
          </a:p>
        </p:txBody>
      </p:sp>
      <p:pic>
        <p:nvPicPr>
          <p:cNvPr id="2097160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4160" y="1143000"/>
            <a:ext cx="8370000" cy="53337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extShape 1"/>
          <p:cNvSpPr txBox="1"/>
          <p:nvPr/>
        </p:nvSpPr>
        <p:spPr>
          <a:xfrm>
            <a:off x="0" y="152280"/>
            <a:ext cx="1988640" cy="48002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Harvard Archite-cture Example </a:t>
            </a:r>
            <a:r>
              <a:rPr sz="2400" lang="en-US">
                <a:solidFill>
                  <a:srgbClr val="000000"/>
                </a:solidFill>
                <a:latin typeface="Arial Black"/>
              </a:rPr>
              <a:t>PIC16C8X 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
</a:t>
            </a:r>
          </a:p>
        </p:txBody>
      </p:sp>
      <p:pic>
        <p:nvPicPr>
          <p:cNvPr id="2097161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7720" y="0"/>
            <a:ext cx="7163640" cy="679140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extShape 1"/>
          <p:cNvSpPr txBox="1"/>
          <p:nvPr/>
        </p:nvSpPr>
        <p:spPr>
          <a:xfrm>
            <a:off x="406440" y="228600"/>
            <a:ext cx="828000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Von Neumann Vs Harvard Architecture</a:t>
            </a:r>
          </a:p>
        </p:txBody>
      </p:sp>
      <p:sp>
        <p:nvSpPr>
          <p:cNvPr id="1048654" name="TextShape 2"/>
          <p:cNvSpPr txBox="1"/>
          <p:nvPr/>
        </p:nvSpPr>
        <p:spPr>
          <a:xfrm>
            <a:off x="0" y="990720"/>
            <a:ext cx="8991360" cy="556236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500" lang="en-US">
                <a:solidFill>
                  <a:srgbClr val="000000"/>
                </a:solidFill>
                <a:latin typeface="Tahoma"/>
              </a:rPr>
              <a:t>In a computer with a von Neumann architecture (and no cache), the CPU can be either reading an instruction or reading/writing data from/to the memory. 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  <a:ea typeface="ＭＳ Ｐゴシック"/>
              </a:rPr>
              <a:t>Both cannot occur at the same time since the instructions and data use the same bus system. 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500" lang="en-US">
                <a:solidFill>
                  <a:srgbClr val="000000"/>
                </a:solidFill>
                <a:latin typeface="Tahoma"/>
                <a:ea typeface="ＭＳ Ｐゴシック"/>
              </a:rPr>
              <a:t>In a computer using the Harvard architecture, the CPU can read both an instruction and perform a data memory access at the same time, even without a cache. 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500" lang="en-US">
                <a:solidFill>
                  <a:srgbClr val="000000"/>
                </a:solidFill>
                <a:latin typeface="Tahoma"/>
                <a:ea typeface="ＭＳ Ｐゴシック"/>
              </a:rPr>
              <a:t>A Harvard architecture computer can thus be faster for a given circuit complexity because instruction fetches and data access do not contend for a single memory pathway. </a:t>
            </a:r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Designing for Performance</a:t>
            </a:r>
          </a:p>
        </p:txBody>
      </p:sp>
      <p:sp>
        <p:nvSpPr>
          <p:cNvPr id="1048660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Microprocessor speed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Branch prediction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Data flow analysis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Speculative execution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Performance balance 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throughput and processing demands of the processor components, main memory, I/O devices, and the interconnection structures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caching and buffering schemes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the use of higher-speed interconnection buses and more elaborate structures of buses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the use of multiple-processor configurations can aid in satisfying I/O demands</a:t>
            </a:r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Designing for Performance(cont..)</a:t>
            </a:r>
          </a:p>
        </p:txBody>
      </p:sp>
      <p:sp>
        <p:nvSpPr>
          <p:cNvPr id="1048662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Improvement in chip organization &amp; architecture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Intel Micro-</a:t>
            </a:r>
          </a:p>
          <a:p>
            <a:pPr>
              <a:lnSpc>
                <a:spcPct val="100000"/>
              </a:lnSpc>
            </a:pPr>
            <a:r>
              <a:rPr sz="2400" lang="en-US">
                <a:solidFill>
                  <a:srgbClr val="000000"/>
                </a:solidFill>
                <a:latin typeface="Tahoma"/>
              </a:rPr>
              <a:t>processor </a:t>
            </a:r>
          </a:p>
          <a:p>
            <a:pPr>
              <a:lnSpc>
                <a:spcPct val="100000"/>
              </a:lnSpc>
            </a:pPr>
            <a:r>
              <a:rPr sz="2400" lang="en-US">
                <a:solidFill>
                  <a:srgbClr val="000000"/>
                </a:solidFill>
                <a:latin typeface="Tahoma"/>
              </a:rPr>
              <a:t>performance</a:t>
            </a:r>
          </a:p>
          <a:p>
            <a:pPr>
              <a:lnSpc>
                <a:spcPct val="100000"/>
              </a:lnSpc>
            </a:pPr>
          </a:p>
        </p:txBody>
      </p:sp>
      <p:pic>
        <p:nvPicPr>
          <p:cNvPr id="2097162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86000" y="1523880"/>
            <a:ext cx="6781320" cy="524340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Computer Performance Measurement</a:t>
            </a:r>
          </a:p>
        </p:txBody>
      </p:sp>
      <p:sp>
        <p:nvSpPr>
          <p:cNvPr id="1048664" name="TextShape 2"/>
          <p:cNvSpPr txBox="1"/>
          <p:nvPr/>
        </p:nvSpPr>
        <p:spPr>
          <a:xfrm>
            <a:off x="228600" y="1066680"/>
            <a:ext cx="8610120" cy="563832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Key parameters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Performance, cost, size, security, reliability, power consumption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Clock Speed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Instruction Execution Rate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rPr b="1" sz="2400" lang="en-US">
                <a:solidFill>
                  <a:srgbClr val="000000"/>
                </a:solidFill>
                <a:latin typeface="Tahoma"/>
              </a:rPr>
              <a:t>System clock speed: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Clock signals are generated by a quartz crystal, which generates a constant signal wave while power is applied.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This wave is converted into a digital voltage pulse stream that is provided in a constant flow to the processor circuitry. e.g. a 1-GHz processor receives 1 billion pulses per second.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System clock speed (cont..)</a:t>
            </a:r>
          </a:p>
        </p:txBody>
      </p:sp>
      <p:sp>
        <p:nvSpPr>
          <p:cNvPr id="1048666" name="TextShape 2"/>
          <p:cNvSpPr txBox="1"/>
          <p:nvPr/>
        </p:nvSpPr>
        <p:spPr>
          <a:xfrm>
            <a:off x="457200" y="1066680"/>
            <a:ext cx="845784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The rate of pulses is known as the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clock rate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, or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clock speed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. 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One increment, or pulse, of the clock is referred to as a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clock cycle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, or a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clock tick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The time between pulses is the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cycle time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.</a:t>
            </a:r>
          </a:p>
        </p:txBody>
      </p:sp>
      <p:pic>
        <p:nvPicPr>
          <p:cNvPr id="2097163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33680" y="3429000"/>
            <a:ext cx="5841000" cy="34286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Architecture &amp; Organization </a:t>
            </a:r>
          </a:p>
        </p:txBody>
      </p:sp>
      <p:sp>
        <p:nvSpPr>
          <p:cNvPr id="1048596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Architecture is those attributes visible to the programmer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Instruction set, number of bits used for data representation, I/O mechanisms, addressing techniques.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e.g. Is there a multiply instruction?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Organization is how features are implemented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Control signals, interfaces, memory technology.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e.g. Is there a hardware multiply unit or is it done by repeated addition?</a:t>
            </a:r>
          </a:p>
        </p:txBody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System clock speed (cont..)</a:t>
            </a:r>
          </a:p>
        </p:txBody>
      </p:sp>
      <p:sp>
        <p:nvSpPr>
          <p:cNvPr id="1048668" name="TextShape 2"/>
          <p:cNvSpPr txBox="1"/>
          <p:nvPr/>
        </p:nvSpPr>
        <p:spPr>
          <a:xfrm>
            <a:off x="457200" y="1219320"/>
            <a:ext cx="8178480" cy="548604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Signals in CPU take time to settle down to 1 or 0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Signals may change at different speeds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Operations need to be synchronised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Instruction execution in discrete steps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Fetch, decode, load and store, arithmetic or logical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Usually require multiple clock cycles per instruction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Pipelining gives simultaneous execution of instructions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Instruction Execution Rate</a:t>
            </a:r>
          </a:p>
        </p:txBody>
      </p:sp>
      <p:sp>
        <p:nvSpPr>
          <p:cNvPr id="1048670" name="TextShape 2"/>
          <p:cNvSpPr txBox="1"/>
          <p:nvPr/>
        </p:nvSpPr>
        <p:spPr>
          <a:xfrm>
            <a:off x="228600" y="1066680"/>
            <a:ext cx="876276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Let CPI</a:t>
            </a:r>
            <a:r>
              <a:rPr baseline="-25000" sz="2800" lang="en-US">
                <a:solidFill>
                  <a:srgbClr val="000000"/>
                </a:solidFill>
                <a:latin typeface="Tahoma"/>
              </a:rPr>
              <a:t>i be the number of cycles required for instruction type i ; Ii be the number of executed instructions of type i for a given program and Ic be the Instruction count of that program then average Cycles per Instruction(CPI) is given by: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aseline="-25000" sz="2800" lang="en-US">
                <a:solidFill>
                  <a:srgbClr val="000000"/>
                </a:solidFill>
                <a:latin typeface="Tahoma"/>
              </a:rPr>
              <a:t>The processor time T needed to execute a given program can be expressed as:</a:t>
            </a:r>
          </a:p>
          <a:p>
            <a:pPr>
              <a:lnSpc>
                <a:spcPct val="100000"/>
              </a:lnSpc>
            </a:pPr>
          </a:p>
        </p:txBody>
      </p:sp>
      <p:pic>
        <p:nvPicPr>
          <p:cNvPr id="2097164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66880" y="3304800"/>
            <a:ext cx="3504960" cy="939600"/>
          </a:xfrm>
          <a:prstGeom prst="rect"/>
          <a:ln>
            <a:noFill/>
          </a:ln>
        </p:spPr>
      </p:pic>
      <p:pic>
        <p:nvPicPr>
          <p:cNvPr id="2097165" name="Picture 2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286000" y="5334120"/>
            <a:ext cx="4897440" cy="47268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Factors affecting Computer Performance</a:t>
            </a:r>
          </a:p>
        </p:txBody>
      </p:sp>
      <p:sp>
        <p:nvSpPr>
          <p:cNvPr id="1048672" name="TextShape 2"/>
          <p:cNvSpPr txBox="1"/>
          <p:nvPr/>
        </p:nvSpPr>
        <p:spPr>
          <a:xfrm>
            <a:off x="457200" y="1066680"/>
            <a:ext cx="845784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 is the number of processor cycles needed to decode and execute the instruction,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 is the number of memory references needed, 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k is the ratio between memory cycle time and processor cycle time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 constant cycle time </a:t>
            </a:r>
          </a:p>
          <a:p>
            <a:pPr>
              <a:lnSpc>
                <a:spcPct val="100000"/>
              </a:lnSpc>
            </a:pPr>
          </a:p>
        </p:txBody>
      </p:sp>
      <p:pic>
        <p:nvPicPr>
          <p:cNvPr id="2097166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4040" y="4168800"/>
            <a:ext cx="8915040" cy="2716920"/>
          </a:xfrm>
          <a:prstGeom prst="rect"/>
          <a:ln>
            <a:noFill/>
          </a:ln>
        </p:spPr>
      </p:pic>
      <p:pic>
        <p:nvPicPr>
          <p:cNvPr id="2097167" name="Picture 4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492800" y="3600360"/>
            <a:ext cx="2593440" cy="3614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Instruction Execution Rate</a:t>
            </a:r>
          </a:p>
        </p:txBody>
      </p:sp>
      <p:sp>
        <p:nvSpPr>
          <p:cNvPr id="1048674" name="TextShape 2"/>
          <p:cNvSpPr txBox="1"/>
          <p:nvPr/>
        </p:nvSpPr>
        <p:spPr>
          <a:xfrm>
            <a:off x="457200" y="1066680"/>
            <a:ext cx="853416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Millions of instructions per second (MIPS)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Millions of floating point instructions per second (MFLOPS)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Heavily dependent on instruction set, compiler design, processor implementation, cache &amp; memory hierarchy</a:t>
            </a:r>
          </a:p>
        </p:txBody>
      </p:sp>
      <p:pic>
        <p:nvPicPr>
          <p:cNvPr id="2097168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418840" y="1600200"/>
            <a:ext cx="4749480" cy="761760"/>
          </a:xfrm>
          <a:prstGeom prst="rect"/>
          <a:ln>
            <a:noFill/>
          </a:ln>
        </p:spPr>
      </p:pic>
      <p:pic>
        <p:nvPicPr>
          <p:cNvPr id="2097169" name="Picture 3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7200" y="3505320"/>
            <a:ext cx="8186400" cy="9140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Need for benchmarks:</a:t>
            </a:r>
          </a:p>
        </p:txBody>
      </p:sp>
      <p:sp>
        <p:nvSpPr>
          <p:cNvPr id="1048676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Measures such as MIPS and MFLOPS have proven inadequate to evaluating the performance of processors. 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Because of differences in instruction sets, the instruction execution rate is not a valid means of comparing the performance of different architectures.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Benchmarks</a:t>
            </a:r>
          </a:p>
        </p:txBody>
      </p:sp>
      <p:sp>
        <p:nvSpPr>
          <p:cNvPr id="1048678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Programs designed to test performance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Written in high level language 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Portable 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Represents style of task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Systems, numerical, commercial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Easily measured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Widely distributed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E.g. </a:t>
            </a:r>
            <a:r>
              <a:rPr b="1" sz="2400" lang="en-US">
                <a:solidFill>
                  <a:srgbClr val="000000"/>
                </a:solidFill>
                <a:latin typeface="Tahoma"/>
              </a:rPr>
              <a:t>System Performance Evaluation Corporation (SPEC)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CPU2006 for computation bound</a:t>
            </a:r>
          </a:p>
          <a:p>
            <a:pPr lvl="2">
              <a:lnSpc>
                <a:spcPct val="90000"/>
              </a:lnSpc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Tahoma"/>
              </a:rPr>
              <a:t>17 floating point programs in C, C++, Fortran</a:t>
            </a:r>
          </a:p>
          <a:p>
            <a:pPr lvl="2">
              <a:lnSpc>
                <a:spcPct val="90000"/>
              </a:lnSpc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Tahoma"/>
              </a:rPr>
              <a:t>12 integer programs in C, C++</a:t>
            </a:r>
          </a:p>
          <a:p>
            <a:pPr lvl="2">
              <a:lnSpc>
                <a:spcPct val="90000"/>
              </a:lnSpc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Tahoma"/>
              </a:rPr>
              <a:t>3 million lines of code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Speed and rate metrics</a:t>
            </a:r>
          </a:p>
          <a:p>
            <a:pPr lvl="2">
              <a:lnSpc>
                <a:spcPct val="90000"/>
              </a:lnSpc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Tahoma"/>
              </a:rPr>
              <a:t>Single task and throughput</a:t>
            </a:r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SPEC Speed Metric</a:t>
            </a:r>
          </a:p>
        </p:txBody>
      </p:sp>
      <p:sp>
        <p:nvSpPr>
          <p:cNvPr id="1048680" name="TextShape 2"/>
          <p:cNvSpPr txBox="1"/>
          <p:nvPr/>
        </p:nvSpPr>
        <p:spPr>
          <a:xfrm>
            <a:off x="457200" y="1066680"/>
            <a:ext cx="8178480" cy="2577600"/>
          </a:xfrm>
          <a:prstGeom prst="rect"/>
        </p:spPr>
        <p:txBody>
          <a:bodyPr/>
          <a:p>
            <a:pPr>
              <a:lnSpc>
                <a:spcPct val="8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Single task</a:t>
            </a:r>
          </a:p>
          <a:p>
            <a:pPr>
              <a:lnSpc>
                <a:spcPct val="8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Base runtime defined for each benchmark using reference machine</a:t>
            </a:r>
          </a:p>
          <a:p>
            <a:pPr>
              <a:lnSpc>
                <a:spcPct val="8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Results are reported as ratio of reference time to system run time</a:t>
            </a:r>
          </a:p>
          <a:p>
            <a:pPr lvl="1">
              <a:lnSpc>
                <a:spcPct val="8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Tref</a:t>
            </a:r>
            <a:r>
              <a:rPr baseline="-25000" sz="2000" lang="en-US">
                <a:solidFill>
                  <a:srgbClr val="000000"/>
                </a:solidFill>
                <a:latin typeface="Tahoma"/>
              </a:rPr>
              <a:t>i execution time for benchmark i on reference machine</a:t>
            </a:r>
          </a:p>
          <a:p>
            <a:pPr lvl="1">
              <a:lnSpc>
                <a:spcPct val="80000"/>
              </a:lnSpc>
              <a:buFont typeface="StarSymbol"/>
              <a:buChar char="—"/>
            </a:pPr>
            <a:r>
              <a:rPr baseline="-25000" sz="2000" lang="en-US">
                <a:solidFill>
                  <a:srgbClr val="000000"/>
                </a:solidFill>
                <a:latin typeface="Tahoma"/>
              </a:rPr>
              <a:t>Tsuti execution time of benchmark i on test system</a:t>
            </a:r>
          </a:p>
          <a:p/>
        </p:txBody>
      </p:sp>
      <p:pic>
        <p:nvPicPr>
          <p:cNvPr id="2097170" name="Picture 4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92360" y="3645000"/>
            <a:ext cx="1323720" cy="866520"/>
          </a:xfrm>
          <a:prstGeom prst="rect"/>
          <a:ln>
            <a:noFill/>
          </a:ln>
        </p:spPr>
      </p:pic>
      <p:sp>
        <p:nvSpPr>
          <p:cNvPr id="1048681" name="CustomShape 3"/>
          <p:cNvSpPr/>
          <p:nvPr/>
        </p:nvSpPr>
        <p:spPr>
          <a:xfrm>
            <a:off x="425520" y="4437000"/>
            <a:ext cx="8178480" cy="1296720"/>
          </a:xfrm>
          <a:prstGeom prst="rect"/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80000"/>
              </a:lnSpc>
              <a:buFont typeface="StarSymbol"/>
              <a:buChar char=""/>
            </a:pPr>
            <a:r>
              <a:rPr sz="2400" lang="en-IN">
                <a:solidFill>
                  <a:srgbClr val="000000"/>
                </a:solidFill>
                <a:latin typeface="Verdana"/>
              </a:rPr>
              <a:t>Overall performance calculated by averaging ratios for all 12 integer benchmarks</a:t>
            </a:r>
          </a:p>
          <a:p>
            <a:pPr lvl="1">
              <a:lnSpc>
                <a:spcPct val="80000"/>
              </a:lnSpc>
              <a:buFont typeface="StarSymbol"/>
              <a:buChar char="—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Use geometric mean</a:t>
            </a:r>
          </a:p>
          <a:p>
            <a:pPr lvl="2">
              <a:lnSpc>
                <a:spcPct val="80000"/>
              </a:lnSpc>
              <a:buFont typeface="StarSymbol"/>
              <a:buChar char="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Appropriate for normalized numbers such as ratios</a:t>
            </a:r>
          </a:p>
        </p:txBody>
      </p:sp>
      <p:pic>
        <p:nvPicPr>
          <p:cNvPr id="2097171" name="Picture 7" descr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16295" r="0" b="0"/>
          <a:stretch>
            <a:fillRect/>
          </a:stretch>
        </p:blipFill>
        <p:spPr>
          <a:xfrm>
            <a:off x="3419640" y="5734080"/>
            <a:ext cx="1685520" cy="112356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SPEC Rate Metric</a:t>
            </a:r>
          </a:p>
        </p:txBody>
      </p:sp>
      <p:sp>
        <p:nvSpPr>
          <p:cNvPr id="1048683" name="TextShape 2"/>
          <p:cNvSpPr txBox="1"/>
          <p:nvPr/>
        </p:nvSpPr>
        <p:spPr>
          <a:xfrm>
            <a:off x="228600" y="1066680"/>
            <a:ext cx="8915040" cy="480960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Measures throughput or rate of a machine carrying out a number of tasks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Multiple copies of benchmarks run simultaneously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Typically, same as number of processors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Ratio is calculated as follows: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Tref</a:t>
            </a:r>
            <a:r>
              <a:rPr baseline="-25000" sz="2400" lang="en-US">
                <a:solidFill>
                  <a:srgbClr val="000000"/>
                </a:solidFill>
                <a:latin typeface="Tahoma"/>
              </a:rPr>
              <a:t>i reference execution time for benchmark i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baseline="-25000" sz="2400" lang="en-US">
                <a:solidFill>
                  <a:srgbClr val="000000"/>
                </a:solidFill>
                <a:latin typeface="Tahoma"/>
              </a:rPr>
              <a:t>N number of copies run simultaneously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baseline="-25000" sz="2400" lang="en-US">
                <a:solidFill>
                  <a:srgbClr val="000000"/>
                </a:solidFill>
                <a:latin typeface="Tahoma"/>
              </a:rPr>
              <a:t>Tsuti elapsed time from start of execution of program on all N processors until completion of all copies of program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baseline="-25000" sz="2400" lang="en-US">
                <a:solidFill>
                  <a:srgbClr val="000000"/>
                </a:solidFill>
                <a:latin typeface="Tahoma"/>
              </a:rPr>
              <a:t>Again, a geometric mean is calculated</a:t>
            </a:r>
          </a:p>
        </p:txBody>
      </p:sp>
      <p:pic>
        <p:nvPicPr>
          <p:cNvPr id="2097172" name="Picture 5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752280" y="5877000"/>
            <a:ext cx="1580760" cy="980640"/>
          </a:xfrm>
          <a:prstGeom prst="rect"/>
          <a:ln>
            <a:noFill/>
          </a:ln>
        </p:spPr>
      </p:pic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Amdahl’s Law</a:t>
            </a:r>
          </a:p>
        </p:txBody>
      </p:sp>
      <p:sp>
        <p:nvSpPr>
          <p:cNvPr id="1048685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Potential speed up of program using multiple processors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Concluded that: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Code needs to be parallelizable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Speed up is bound, giving diminishing returns for more processors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Task dependent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Servers gain by maintaining multiple connections on multiple processors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Databases can be split into parallel tasks</a:t>
            </a:r>
          </a:p>
          <a:p/>
          <a:p>
            <a:r>
              <a:rPr sz="1600" lang="en-US">
                <a:solidFill>
                  <a:srgbClr val="000000"/>
                </a:solidFill>
                <a:latin typeface="Tahoma"/>
              </a:rPr>
              <a:t>[Ref.-  Amdahl, G. “Validity of the Single-Processor Approach to Achieving Large-Scale Computing Capability”, </a:t>
            </a:r>
            <a:r>
              <a:rPr sz="1600" i="1" lang="en-US">
                <a:solidFill>
                  <a:srgbClr val="000000"/>
                </a:solidFill>
                <a:latin typeface="Tahoma"/>
              </a:rPr>
              <a:t>Proceedings of the AFIPS Conference, 1967.</a:t>
            </a:r>
            <a:r>
              <a:rPr sz="1600" lang="en-US">
                <a:solidFill>
                  <a:srgbClr val="000000"/>
                </a:solidFill>
                <a:latin typeface="Tahoma"/>
              </a:rPr>
              <a:t>]</a:t>
            </a:r>
          </a:p>
          <a:p/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Amdahl’s Law Formula</a:t>
            </a:r>
          </a:p>
        </p:txBody>
      </p:sp>
      <p:sp>
        <p:nvSpPr>
          <p:cNvPr id="1048687" name="TextShape 2"/>
          <p:cNvSpPr txBox="1"/>
          <p:nvPr/>
        </p:nvSpPr>
        <p:spPr>
          <a:xfrm>
            <a:off x="468360" y="5157720"/>
            <a:ext cx="8178480" cy="165528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Conclusions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i="1" lang="en-US">
                <a:solidFill>
                  <a:srgbClr val="000000"/>
                </a:solidFill>
                <a:latin typeface="Tahoma"/>
              </a:rPr>
              <a:t>f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small, parallel processors has little effect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i="1" lang="en-US">
                <a:solidFill>
                  <a:srgbClr val="000000"/>
                </a:solidFill>
                <a:latin typeface="Tahoma"/>
              </a:rPr>
              <a:t>N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-&gt;∞, speedup bound by 1/(1 – </a:t>
            </a:r>
            <a:r>
              <a:rPr sz="2000" i="1" lang="en-US">
                <a:solidFill>
                  <a:srgbClr val="000000"/>
                </a:solidFill>
                <a:latin typeface="Tahoma"/>
              </a:rPr>
              <a:t>f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)</a:t>
            </a:r>
          </a:p>
          <a:p>
            <a:pPr lvl="2">
              <a:lnSpc>
                <a:spcPct val="100000"/>
              </a:lnSpc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Tahoma"/>
              </a:rPr>
              <a:t>Diminishing returns for using more processors</a:t>
            </a:r>
          </a:p>
        </p:txBody>
      </p:sp>
      <p:pic>
        <p:nvPicPr>
          <p:cNvPr id="2097173" name="Picture 4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2689" t="10556" r="2989" b="26194"/>
          <a:stretch>
            <a:fillRect/>
          </a:stretch>
        </p:blipFill>
        <p:spPr>
          <a:xfrm>
            <a:off x="250920" y="4005360"/>
            <a:ext cx="8532360" cy="975960"/>
          </a:xfrm>
          <a:prstGeom prst="rect"/>
          <a:ln>
            <a:noFill/>
          </a:ln>
        </p:spPr>
      </p:pic>
      <p:sp>
        <p:nvSpPr>
          <p:cNvPr id="1048688" name="CustomShape 3"/>
          <p:cNvSpPr/>
          <p:nvPr/>
        </p:nvSpPr>
        <p:spPr>
          <a:xfrm>
            <a:off x="395280" y="1125360"/>
            <a:ext cx="8178480" cy="1966680"/>
          </a:xfrm>
          <a:prstGeom prst="rect"/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"/>
            </a:pPr>
            <a:r>
              <a:rPr sz="2400" lang="en-IN">
                <a:solidFill>
                  <a:srgbClr val="000000"/>
                </a:solidFill>
                <a:latin typeface="Verdana"/>
              </a:rPr>
              <a:t>For program running on single processor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Fraction</a:t>
            </a:r>
            <a:r>
              <a:rPr sz="2000" i="1" lang="en-IN">
                <a:solidFill>
                  <a:srgbClr val="000000"/>
                </a:solidFill>
                <a:latin typeface="Verdana"/>
              </a:rPr>
              <a:t> f </a:t>
            </a:r>
            <a:r>
              <a:rPr sz="2000" lang="en-IN">
                <a:solidFill>
                  <a:srgbClr val="000000"/>
                </a:solidFill>
                <a:latin typeface="Verdana"/>
              </a:rPr>
              <a:t>of code infinitely parallelizable with no scheduling overhead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Fraction (1-</a:t>
            </a:r>
            <a:r>
              <a:rPr sz="2000" i="1" lang="en-IN">
                <a:solidFill>
                  <a:srgbClr val="000000"/>
                </a:solidFill>
                <a:latin typeface="Verdana"/>
              </a:rPr>
              <a:t>f</a:t>
            </a:r>
            <a:r>
              <a:rPr sz="2000" lang="en-IN">
                <a:solidFill>
                  <a:srgbClr val="000000"/>
                </a:solidFill>
                <a:latin typeface="Verdana"/>
              </a:rPr>
              <a:t>) of code inherently serial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T is total execution time for program on single processor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000" lang="en-IN">
                <a:solidFill>
                  <a:srgbClr val="000000"/>
                </a:solidFill>
                <a:latin typeface="Verdana"/>
              </a:rPr>
              <a:t>N is number of processors that fully exploit parralle portions of code</a:t>
            </a:r>
          </a:p>
        </p:txBody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Architecture &amp; Organization  (cont..)</a:t>
            </a:r>
          </a:p>
        </p:txBody>
      </p:sp>
      <p:sp>
        <p:nvSpPr>
          <p:cNvPr id="1048600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All Intel x86 family share the same basic architecture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The IBM System/370 family share the same basic architecture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This gives code compatibility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At least backwards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Organization differs between different versions</a:t>
            </a:r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extShape 1"/>
          <p:cNvSpPr txBox="1"/>
          <p:nvPr/>
        </p:nvSpPr>
        <p:spPr>
          <a:xfrm>
            <a:off x="0" y="152280"/>
            <a:ext cx="380952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Booth’s Algorithm</a:t>
            </a:r>
          </a:p>
        </p:txBody>
      </p:sp>
      <p:pic>
        <p:nvPicPr>
          <p:cNvPr id="2097174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733920" y="71280"/>
            <a:ext cx="5290920" cy="671472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Hardware Implementation of Booth’s Algorithm</a:t>
            </a:r>
          </a:p>
        </p:txBody>
      </p:sp>
      <p:pic>
        <p:nvPicPr>
          <p:cNvPr id="2097175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2040" y="1143000"/>
            <a:ext cx="8537040" cy="548604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Example of Booth’s Algorithm</a:t>
            </a:r>
          </a:p>
        </p:txBody>
      </p:sp>
      <p:pic>
        <p:nvPicPr>
          <p:cNvPr id="2097176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23478"/>
          <a:stretch>
            <a:fillRect/>
          </a:stretch>
        </p:blipFill>
        <p:spPr>
          <a:xfrm>
            <a:off x="609480" y="1676520"/>
            <a:ext cx="7848360" cy="43923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Booth’s Algorithm(cont..)</a:t>
            </a:r>
          </a:p>
        </p:txBody>
      </p:sp>
      <p:pic>
        <p:nvPicPr>
          <p:cNvPr id="2097177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066680"/>
            <a:ext cx="9067320" cy="563832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extShape 1"/>
          <p:cNvSpPr txBox="1"/>
          <p:nvPr/>
        </p:nvSpPr>
        <p:spPr>
          <a:xfrm>
            <a:off x="406440" y="152280"/>
            <a:ext cx="8203680" cy="6854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Booth’s Algorithm(cont..)</a:t>
            </a:r>
          </a:p>
        </p:txBody>
      </p:sp>
      <p:pic>
        <p:nvPicPr>
          <p:cNvPr id="2097178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320" y="1026720"/>
            <a:ext cx="8915040" cy="4224600"/>
          </a:xfrm>
          <a:prstGeom prst="rect"/>
          <a:ln w="9360">
            <a:noFill/>
          </a:ln>
        </p:spPr>
      </p:pic>
      <p:sp>
        <p:nvSpPr>
          <p:cNvPr id="1048698" name="CustomShape 2"/>
          <p:cNvSpPr/>
          <p:nvPr/>
        </p:nvSpPr>
        <p:spPr>
          <a:xfrm>
            <a:off x="152280" y="5638680"/>
            <a:ext cx="9143640" cy="1126440"/>
          </a:xfrm>
          <a:prstGeom prst="rect"/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sz="2400" lang="en-IN">
                <a:solidFill>
                  <a:srgbClr val="000000"/>
                </a:solidFill>
                <a:latin typeface="Tahoma"/>
              </a:rPr>
              <a:t>  </a:t>
            </a:r>
            <a:r>
              <a:rPr sz="2200" lang="en-IN">
                <a:solidFill>
                  <a:srgbClr val="000000"/>
                </a:solidFill>
                <a:latin typeface="Tahoma"/>
              </a:rPr>
              <a:t>The transformation 011... 110 =&gt;• +100... .0 -10 is called </a:t>
            </a:r>
          </a:p>
          <a:p>
            <a:pPr>
              <a:lnSpc>
                <a:spcPct val="100000"/>
              </a:lnSpc>
            </a:pPr>
            <a:r>
              <a:rPr sz="2200" i="1" lang="en-IN">
                <a:solidFill>
                  <a:srgbClr val="FF0000"/>
                </a:solidFill>
                <a:latin typeface="Tahoma"/>
              </a:rPr>
              <a:t>    </a:t>
            </a:r>
            <a:r>
              <a:rPr b="1" sz="2200" lang="en-IN">
                <a:solidFill>
                  <a:srgbClr val="FF0000"/>
                </a:solidFill>
                <a:latin typeface="Tahoma"/>
              </a:rPr>
              <a:t>skipping over 1s</a:t>
            </a:r>
            <a:r>
              <a:rPr sz="2200" i="1" lang="en-IN">
                <a:solidFill>
                  <a:srgbClr val="000000"/>
                </a:solidFill>
                <a:latin typeface="Tahoma"/>
              </a:rPr>
              <a:t>. </a:t>
            </a:r>
            <a:r>
              <a:rPr sz="2200" lang="en-IN">
                <a:solidFill>
                  <a:srgbClr val="000000"/>
                </a:solidFill>
                <a:latin typeface="Tahoma"/>
              </a:rPr>
              <a:t>It is derived from the case in which the </a:t>
            </a:r>
          </a:p>
          <a:p>
            <a:pPr>
              <a:lnSpc>
                <a:spcPct val="100000"/>
              </a:lnSpc>
            </a:pPr>
            <a:r>
              <a:rPr sz="2200" lang="en-IN">
                <a:solidFill>
                  <a:srgbClr val="000000"/>
                </a:solidFill>
                <a:latin typeface="Tahoma"/>
              </a:rPr>
              <a:t>    </a:t>
            </a:r>
            <a:r>
              <a:rPr sz="2200" lang="en-IN">
                <a:solidFill>
                  <a:srgbClr val="000000"/>
                </a:solidFill>
                <a:latin typeface="Tahoma"/>
              </a:rPr>
              <a:t>multiplier has its 1s grouped into a few contiguous blocks.</a:t>
            </a:r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extShape 1"/>
          <p:cNvSpPr txBox="1"/>
          <p:nvPr/>
        </p:nvSpPr>
        <p:spPr>
          <a:xfrm>
            <a:off x="406440" y="152280"/>
            <a:ext cx="8203680" cy="6091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 Multiplier Recoding Scheme</a:t>
            </a:r>
          </a:p>
        </p:txBody>
      </p:sp>
      <p:pic>
        <p:nvPicPr>
          <p:cNvPr id="2097179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50520" y="4129200"/>
            <a:ext cx="3840840" cy="2728440"/>
          </a:xfrm>
          <a:prstGeom prst="rect"/>
          <a:ln w="9360">
            <a:noFill/>
          </a:ln>
        </p:spPr>
      </p:pic>
      <p:pic>
        <p:nvPicPr>
          <p:cNvPr id="2097180" name="Picture 4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5680" y="990720"/>
            <a:ext cx="8753040" cy="1282680"/>
          </a:xfrm>
          <a:prstGeom prst="rect"/>
          <a:ln w="9360">
            <a:noFill/>
          </a:ln>
        </p:spPr>
      </p:pic>
      <p:pic>
        <p:nvPicPr>
          <p:cNvPr id="2097181" name="Picture 5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52280" y="2438280"/>
            <a:ext cx="7314840" cy="1676160"/>
          </a:xfrm>
          <a:prstGeom prst="rect"/>
          <a:ln w="9360">
            <a:noFill/>
          </a:ln>
        </p:spPr>
      </p:pic>
      <p:sp>
        <p:nvSpPr>
          <p:cNvPr id="1048700" name="CustomShape 2"/>
          <p:cNvSpPr/>
          <p:nvPr/>
        </p:nvSpPr>
        <p:spPr>
          <a:xfrm>
            <a:off x="0" y="5791320"/>
            <a:ext cx="4647960" cy="837720"/>
          </a:xfrm>
          <a:prstGeom prst="rect"/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"/>
            </a:pPr>
            <a:r>
              <a:rPr sz="2400" lang="en-IN">
                <a:solidFill>
                  <a:srgbClr val="3366FF"/>
                </a:solidFill>
                <a:latin typeface="Tahoma"/>
              </a:rPr>
              <a:t>+1 x M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= M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400" lang="en-IN">
                <a:solidFill>
                  <a:srgbClr val="3366FF"/>
                </a:solidFill>
                <a:latin typeface="Tahoma"/>
              </a:rPr>
              <a:t>-1 x M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= 2’s complement of M</a:t>
            </a:r>
          </a:p>
        </p:txBody>
      </p:sp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Example of Booth’s Algorithm with Negative Multiplier</a:t>
            </a:r>
          </a:p>
        </p:txBody>
      </p:sp>
      <p:pic>
        <p:nvPicPr>
          <p:cNvPr id="2097182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6280" y="1143000"/>
            <a:ext cx="8730720" cy="41907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Efficiency of Booth’s Algorithm</a:t>
            </a:r>
          </a:p>
        </p:txBody>
      </p:sp>
      <p:pic>
        <p:nvPicPr>
          <p:cNvPr id="2097183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143000"/>
            <a:ext cx="8991360" cy="647280"/>
          </a:xfrm>
          <a:prstGeom prst="rect"/>
          <a:ln w="9360">
            <a:noFill/>
          </a:ln>
        </p:spPr>
      </p:pic>
      <p:pic>
        <p:nvPicPr>
          <p:cNvPr id="2097184" name="Picture 4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62120" y="1981080"/>
            <a:ext cx="7391160" cy="468828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Features of Booth’s Algorithm</a:t>
            </a:r>
          </a:p>
        </p:txBody>
      </p:sp>
      <p:sp>
        <p:nvSpPr>
          <p:cNvPr id="1048704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It handles both positive and negative multipliers uniformly. 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It achieves some efficiency in the number of additions required when the multiplier has a few </a:t>
            </a:r>
            <a:r>
              <a:rPr b="1" sz="2800" lang="en-US">
                <a:solidFill>
                  <a:srgbClr val="000000"/>
                </a:solidFill>
                <a:latin typeface="Tahoma"/>
              </a:rPr>
              <a:t>large blocks of 1 s. 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The speed gained by </a:t>
            </a:r>
            <a:r>
              <a:rPr sz="2800" lang="en-US">
                <a:solidFill>
                  <a:srgbClr val="3366FF"/>
                </a:solidFill>
                <a:latin typeface="Tahoma"/>
              </a:rPr>
              <a:t>skipping over 1s 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depends on the data. 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On average, the speed of doing multiplication with the Booth algorithm is the same as with the normal algorithm.</a:t>
            </a:r>
          </a:p>
        </p:txBody>
      </p:sp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Fast Multiplication</a:t>
            </a:r>
          </a:p>
        </p:txBody>
      </p:sp>
      <p:sp>
        <p:nvSpPr>
          <p:cNvPr id="1048706" name="TextShape 2"/>
          <p:cNvSpPr txBox="1"/>
          <p:nvPr/>
        </p:nvSpPr>
        <p:spPr>
          <a:xfrm>
            <a:off x="457200" y="1295280"/>
            <a:ext cx="8178480" cy="54097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There are two techniques for speeding up the multiplication operation:</a:t>
            </a:r>
          </a:p>
          <a:p>
            <a:pPr>
              <a:lnSpc>
                <a:spcPct val="100000"/>
              </a:lnSpc>
            </a:pPr>
          </a:p>
          <a:p>
            <a:pPr lvl="1">
              <a:lnSpc>
                <a:spcPct val="100000"/>
              </a:lnSpc>
              <a:buFont typeface="Arial Black"/>
              <a:buAutoNum type="arabicPeriod"/>
            </a:pPr>
            <a:r>
              <a:rPr b="1" sz="2400" lang="en-US">
                <a:solidFill>
                  <a:srgbClr val="3366FF"/>
                </a:solidFill>
                <a:latin typeface="Tahoma"/>
              </a:rPr>
              <a:t>Bit-Pair Recoding of Multipliers: </a:t>
            </a:r>
          </a:p>
          <a:p>
            <a:pPr lvl="2">
              <a:lnSpc>
                <a:spcPct val="100000"/>
              </a:lnSpc>
              <a:buFont typeface="StarSymbol"/>
              <a:buChar char="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It guarantees that the maximum number of summands (versions of the multiplicand) that must be added is n/2 for n-bit operands. </a:t>
            </a:r>
          </a:p>
          <a:p/>
          <a:p>
            <a:pPr lvl="1">
              <a:lnSpc>
                <a:spcPct val="100000"/>
              </a:lnSpc>
              <a:buFont typeface="Arial Black"/>
              <a:buAutoNum type="arabicPeriod"/>
            </a:pPr>
            <a:r>
              <a:rPr b="1" sz="2400" lang="en-US">
                <a:solidFill>
                  <a:srgbClr val="3366FF"/>
                </a:solidFill>
                <a:latin typeface="Tahoma"/>
              </a:rPr>
              <a:t>Carry-save addition of summands :</a:t>
            </a:r>
          </a:p>
          <a:p>
            <a:pPr lvl="2">
              <a:lnSpc>
                <a:spcPct val="100000"/>
              </a:lnSpc>
              <a:buFont typeface="StarSymbol"/>
              <a:buChar char="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It reduces the time needed to add the summands.</a:t>
            </a:r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Brief History of Computers</a:t>
            </a:r>
          </a:p>
        </p:txBody>
      </p:sp>
      <p:sp>
        <p:nvSpPr>
          <p:cNvPr id="1048604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1</a:t>
            </a:r>
            <a:r>
              <a:rPr baseline="30000" sz="2800" lang="en-US">
                <a:solidFill>
                  <a:srgbClr val="000000"/>
                </a:solidFill>
                <a:latin typeface="Tahoma"/>
              </a:rPr>
              <a:t>st Generation: Vacuum Tubes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aseline="30000" sz="2800" lang="en-US">
                <a:solidFill>
                  <a:srgbClr val="000000"/>
                </a:solidFill>
                <a:latin typeface="Tahoma"/>
              </a:rPr>
              <a:t>2nd Generation: Transistors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aseline="30000" sz="2800" lang="en-US">
                <a:solidFill>
                  <a:srgbClr val="000000"/>
                </a:solidFill>
                <a:latin typeface="Tahoma"/>
              </a:rPr>
              <a:t>3rd Generation: Integrated Circuits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aseline="30000" sz="2800" lang="en-US">
                <a:solidFill>
                  <a:srgbClr val="000000"/>
                </a:solidFill>
                <a:latin typeface="Tahoma"/>
              </a:rPr>
              <a:t>Later Generations: LSI,VLSI,ULSI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Bit-Pair Recoding of Multipliers</a:t>
            </a:r>
          </a:p>
        </p:txBody>
      </p:sp>
      <p:pic>
        <p:nvPicPr>
          <p:cNvPr id="2097185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2280" y="1208880"/>
            <a:ext cx="8915040" cy="56487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Bit-Pair Recoding of Multipliers(cont..)</a:t>
            </a:r>
          </a:p>
        </p:txBody>
      </p:sp>
      <p:pic>
        <p:nvPicPr>
          <p:cNvPr id="2097186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520" y="1143000"/>
            <a:ext cx="8831520" cy="553212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Booth’s 1-bit &amp; 2- bits (Bit-Pair) Recoding of Multipliers</a:t>
            </a:r>
          </a:p>
        </p:txBody>
      </p:sp>
      <p:graphicFrame>
        <p:nvGraphicFramePr>
          <p:cNvPr id="4194304" name="Table 2"/>
          <p:cNvGraphicFramePr>
            <a:graphicFrameLocks/>
          </p:cNvGraphicFramePr>
          <p:nvPr/>
        </p:nvGraphicFramePr>
        <p:xfrm>
          <a:off x="304920" y="1219320"/>
          <a:ext cx="8534160" cy="4846320"/>
        </p:xfrm>
        <a:graphic>
          <a:graphicData uri="http://schemas.openxmlformats.org/drawingml/2006/table">
            <a:tbl>
              <a:tblPr/>
              <a:tblGrid>
                <a:gridCol w="766800"/>
                <a:gridCol w="756720"/>
                <a:gridCol w="761760"/>
                <a:gridCol w="3083760"/>
                <a:gridCol w="3165120"/>
              </a:tblGrid>
              <a:tr h="3697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Multiplier Bits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Booth’s recoding (1-bit)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Bit-pair</a:t>
                      </a: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 Recoding (2-bit)</a:t>
                      </a:r>
                    </a:p>
                  </a:txBody>
                </a:tc>
                <a:tc/>
                <a:tc/>
              </a:tr>
              <a:tr h="6282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i+1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i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>
                          <a:solidFill>
                            <a:srgbClr val="3366FF"/>
                          </a:solidFill>
                          <a:latin typeface="Tahoma"/>
                        </a:rPr>
                        <a:t>i-1</a:t>
                      </a:r>
                    </a:p>
                  </a:txBody>
                </a:tc>
                <a:tc/>
                <a:tc/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  0      0)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  0    +1)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(+1     -1)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(+1      0)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+2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(-1       0)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-2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(-1    +1)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-1</a:t>
                      </a:r>
                    </a:p>
                  </a:txBody>
                </a:tc>
              </a:tr>
              <a:tr h="481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  0</a:t>
                      </a: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     -1)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-1</a:t>
                      </a:r>
                    </a:p>
                  </a:txBody>
                </a:tc>
              </a:tr>
              <a:tr h="47916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1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(  0      0)</a:t>
                      </a:r>
                    </a:p>
                  </a:txBody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Tahoma"/>
                        </a:rPr>
                        <a:t>0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Booth’s 1-bit &amp; 2- bits (Bit-Pair) Recoding of Multipliers (cont..)</a:t>
            </a:r>
          </a:p>
        </p:txBody>
      </p:sp>
      <p:sp>
        <p:nvSpPr>
          <p:cNvPr id="1048711" name="TextShape 2"/>
          <p:cNvSpPr txBox="1"/>
          <p:nvPr/>
        </p:nvSpPr>
        <p:spPr>
          <a:xfrm>
            <a:off x="0" y="1066680"/>
            <a:ext cx="891504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For 2-bit Booth’s recoding, look at each pair of bits: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3366FF"/>
                </a:solidFill>
                <a:latin typeface="Tahoma"/>
              </a:rPr>
              <a:t>Remember that the leftmost bit has 2X the weight of the rightmost bit in each pair.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So the pair (1 -1) means 2*1 + -1 = 1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Thus in the 2-bit recoding, you could have 3 and -3, but these would have to result from the pairs (1 1) and (-1 -1) arising in the 1-bit encoding. But neither of these pairs can happen because a -1 indicates the start of a string of ones (the rightmost end) and a 1 indicates the end of a string of ones. You can't have two adjacent starts or ends because at least one of the pair would have to be part of a longer string of ones.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It can be also calculated directly by considering triplets (i+1, i, i-1) in the multiplier.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extShape 1"/>
          <p:cNvSpPr txBox="1"/>
          <p:nvPr/>
        </p:nvSpPr>
        <p:spPr>
          <a:xfrm>
            <a:off x="0" y="152280"/>
            <a:ext cx="8610120" cy="6091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Example of Bit-Pair Recoding of Multipliers</a:t>
            </a:r>
          </a:p>
        </p:txBody>
      </p:sp>
      <p:pic>
        <p:nvPicPr>
          <p:cNvPr id="2097187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320" y="996840"/>
            <a:ext cx="8838720" cy="4565160"/>
          </a:xfrm>
          <a:prstGeom prst="rect"/>
          <a:ln w="9360">
            <a:noFill/>
          </a:ln>
        </p:spPr>
      </p:pic>
      <p:sp>
        <p:nvSpPr>
          <p:cNvPr id="1048713" name="CustomShape 2"/>
          <p:cNvSpPr/>
          <p:nvPr/>
        </p:nvSpPr>
        <p:spPr>
          <a:xfrm>
            <a:off x="0" y="5943600"/>
            <a:ext cx="9143640" cy="837720"/>
          </a:xfrm>
          <a:prstGeom prst="rect"/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"/>
            </a:pPr>
            <a:r>
              <a:rPr sz="2000" lang="en-IN">
                <a:solidFill>
                  <a:srgbClr val="3366FF"/>
                </a:solidFill>
                <a:latin typeface="Tahoma"/>
              </a:rPr>
              <a:t>+2 x M 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= 0..0010 x M+ = 0..0M0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000" lang="en-IN">
                <a:solidFill>
                  <a:srgbClr val="3366FF"/>
                </a:solidFill>
                <a:latin typeface="Tahoma"/>
              </a:rPr>
              <a:t>-2 x M 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= 2’s complement of (+2xM= 0..0M0) </a:t>
            </a:r>
            <a:r>
              <a:rPr sz="2000" lang="en-IN">
                <a:solidFill>
                  <a:srgbClr val="3366FF"/>
                </a:solidFill>
                <a:latin typeface="Tahoma"/>
              </a:rPr>
              <a:t>OR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+2 x(2’s complement of M)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Division</a:t>
            </a:r>
          </a:p>
        </p:txBody>
      </p:sp>
      <p:sp>
        <p:nvSpPr>
          <p:cNvPr id="1048715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More complex than multiplication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Negative numbers are really bad!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Based on long division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CustomShape 1"/>
          <p:cNvSpPr/>
          <p:nvPr/>
        </p:nvSpPr>
        <p:spPr>
          <a:xfrm>
            <a:off x="3785760" y="3809880"/>
            <a:ext cx="127692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001111</a:t>
            </a:r>
          </a:p>
        </p:txBody>
      </p:sp>
      <p:sp>
        <p:nvSpPr>
          <p:cNvPr id="1048719" name="TextShape 2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Division of Unsigned Binary Integers</a:t>
            </a:r>
          </a:p>
        </p:txBody>
      </p:sp>
      <p:sp>
        <p:nvSpPr>
          <p:cNvPr id="1048720" name="CustomShape 3"/>
          <p:cNvSpPr/>
          <p:nvPr/>
        </p:nvSpPr>
        <p:spPr>
          <a:xfrm>
            <a:off x="2514600" y="2286000"/>
            <a:ext cx="966600" cy="45900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1011</a:t>
            </a:r>
          </a:p>
        </p:txBody>
      </p:sp>
      <p:sp>
        <p:nvSpPr>
          <p:cNvPr id="1048721" name="CustomShape 4"/>
          <p:cNvSpPr/>
          <p:nvPr/>
        </p:nvSpPr>
        <p:spPr>
          <a:xfrm>
            <a:off x="3405240" y="1828800"/>
            <a:ext cx="1652400" cy="45900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00001101</a:t>
            </a:r>
          </a:p>
        </p:txBody>
      </p:sp>
      <p:sp>
        <p:nvSpPr>
          <p:cNvPr id="1048722" name="CustomShape 5"/>
          <p:cNvSpPr/>
          <p:nvPr/>
        </p:nvSpPr>
        <p:spPr>
          <a:xfrm>
            <a:off x="3405240" y="2286000"/>
            <a:ext cx="1904760" cy="45900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10010011</a:t>
            </a:r>
          </a:p>
        </p:txBody>
      </p:sp>
      <p:sp>
        <p:nvSpPr>
          <p:cNvPr id="1048723" name="Line 6"/>
          <p:cNvSpPr/>
          <p:nvPr/>
        </p:nvSpPr>
        <p:spPr>
          <a:xfrm flipH="1">
            <a:off x="3404880" y="2209680"/>
            <a:ext cx="1676520" cy="0"/>
          </a:xfrm>
          <a:prstGeom prst="line"/>
          <a:ln w="9360">
            <a:solidFill>
              <a:srgbClr val="000000"/>
            </a:solidFill>
            <a:round/>
          </a:ln>
        </p:spPr>
      </p:sp>
      <p:sp>
        <p:nvSpPr>
          <p:cNvPr id="1048724" name="Line 7"/>
          <p:cNvSpPr/>
          <p:nvPr/>
        </p:nvSpPr>
        <p:spPr>
          <a:xfrm>
            <a:off x="3404880" y="2209680"/>
            <a:ext cx="0" cy="609480"/>
          </a:xfrm>
          <a:prstGeom prst="line"/>
          <a:ln w="9360">
            <a:solidFill>
              <a:srgbClr val="000000"/>
            </a:solidFill>
            <a:round/>
          </a:ln>
        </p:spPr>
      </p:sp>
      <p:sp>
        <p:nvSpPr>
          <p:cNvPr id="1048725" name="CustomShape 8"/>
          <p:cNvSpPr/>
          <p:nvPr/>
        </p:nvSpPr>
        <p:spPr>
          <a:xfrm>
            <a:off x="3581280" y="2666880"/>
            <a:ext cx="966600" cy="45900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1011</a:t>
            </a:r>
          </a:p>
        </p:txBody>
      </p:sp>
      <p:sp>
        <p:nvSpPr>
          <p:cNvPr id="1048726" name="Line 9"/>
          <p:cNvSpPr/>
          <p:nvPr/>
        </p:nvSpPr>
        <p:spPr>
          <a:xfrm>
            <a:off x="3557520" y="3047760"/>
            <a:ext cx="914400" cy="0"/>
          </a:xfrm>
          <a:prstGeom prst="line"/>
          <a:ln w="9360">
            <a:solidFill>
              <a:srgbClr val="000000"/>
            </a:solidFill>
            <a:round/>
          </a:ln>
        </p:spPr>
      </p:sp>
      <p:sp>
        <p:nvSpPr>
          <p:cNvPr id="1048727" name="CustomShape 10"/>
          <p:cNvSpPr/>
          <p:nvPr/>
        </p:nvSpPr>
        <p:spPr>
          <a:xfrm>
            <a:off x="3404880" y="3048120"/>
            <a:ext cx="127692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001110</a:t>
            </a:r>
          </a:p>
        </p:txBody>
      </p:sp>
      <p:sp>
        <p:nvSpPr>
          <p:cNvPr id="1048728" name="CustomShape 11"/>
          <p:cNvSpPr/>
          <p:nvPr/>
        </p:nvSpPr>
        <p:spPr>
          <a:xfrm>
            <a:off x="3786120" y="3352680"/>
            <a:ext cx="91116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1011</a:t>
            </a:r>
          </a:p>
        </p:txBody>
      </p:sp>
      <p:sp>
        <p:nvSpPr>
          <p:cNvPr id="1048729" name="CustomShape 12"/>
          <p:cNvSpPr/>
          <p:nvPr/>
        </p:nvSpPr>
        <p:spPr>
          <a:xfrm>
            <a:off x="4170240" y="4114800"/>
            <a:ext cx="91116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1011</a:t>
            </a:r>
          </a:p>
        </p:txBody>
      </p:sp>
      <p:sp>
        <p:nvSpPr>
          <p:cNvPr id="1048730" name="Line 13"/>
          <p:cNvSpPr/>
          <p:nvPr/>
        </p:nvSpPr>
        <p:spPr>
          <a:xfrm>
            <a:off x="3938400" y="4495680"/>
            <a:ext cx="1066680" cy="0"/>
          </a:xfrm>
          <a:prstGeom prst="line"/>
          <a:ln w="9360">
            <a:solidFill>
              <a:srgbClr val="000000"/>
            </a:solidFill>
            <a:round/>
          </a:ln>
        </p:spPr>
      </p:sp>
      <p:sp>
        <p:nvSpPr>
          <p:cNvPr id="1048731" name="CustomShape 14"/>
          <p:cNvSpPr/>
          <p:nvPr/>
        </p:nvSpPr>
        <p:spPr>
          <a:xfrm>
            <a:off x="4352760" y="4495680"/>
            <a:ext cx="72828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Courier New"/>
              </a:rPr>
              <a:t>100</a:t>
            </a:r>
          </a:p>
        </p:txBody>
      </p:sp>
      <p:sp>
        <p:nvSpPr>
          <p:cNvPr id="1048732" name="Line 15"/>
          <p:cNvSpPr/>
          <p:nvPr/>
        </p:nvSpPr>
        <p:spPr>
          <a:xfrm>
            <a:off x="4700520" y="2666880"/>
            <a:ext cx="0" cy="106668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33" name="Line 16"/>
          <p:cNvSpPr/>
          <p:nvPr/>
        </p:nvSpPr>
        <p:spPr>
          <a:xfrm>
            <a:off x="4852800" y="2666880"/>
            <a:ext cx="0" cy="106668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34" name="CustomShape 17"/>
          <p:cNvSpPr/>
          <p:nvPr/>
        </p:nvSpPr>
        <p:spPr>
          <a:xfrm>
            <a:off x="6449040" y="1717560"/>
            <a:ext cx="124812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Quotient</a:t>
            </a:r>
          </a:p>
        </p:txBody>
      </p:sp>
      <p:sp>
        <p:nvSpPr>
          <p:cNvPr id="1048735" name="CustomShape 18"/>
          <p:cNvSpPr/>
          <p:nvPr/>
        </p:nvSpPr>
        <p:spPr>
          <a:xfrm>
            <a:off x="6457680" y="2327400"/>
            <a:ext cx="131508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Dividend</a:t>
            </a:r>
          </a:p>
        </p:txBody>
      </p:sp>
      <p:sp>
        <p:nvSpPr>
          <p:cNvPr id="1048736" name="CustomShape 19"/>
          <p:cNvSpPr/>
          <p:nvPr/>
        </p:nvSpPr>
        <p:spPr>
          <a:xfrm>
            <a:off x="6483240" y="4343400"/>
            <a:ext cx="151920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Remainder</a:t>
            </a:r>
          </a:p>
        </p:txBody>
      </p:sp>
      <p:sp>
        <p:nvSpPr>
          <p:cNvPr id="1048737" name="CustomShape 20"/>
          <p:cNvSpPr/>
          <p:nvPr/>
        </p:nvSpPr>
        <p:spPr>
          <a:xfrm>
            <a:off x="1065240" y="3200400"/>
            <a:ext cx="1638000" cy="82476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Partial</a:t>
            </a: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Remainders</a:t>
            </a:r>
          </a:p>
        </p:txBody>
      </p:sp>
      <p:sp>
        <p:nvSpPr>
          <p:cNvPr id="1048738" name="CustomShape 21"/>
          <p:cNvSpPr/>
          <p:nvPr/>
        </p:nvSpPr>
        <p:spPr>
          <a:xfrm>
            <a:off x="1066680" y="2286000"/>
            <a:ext cx="1095480" cy="459000"/>
          </a:xfrm>
          <a:prstGeom prst="rect"/>
          <a:noFill/>
          <a:ln w="9360">
            <a:noFill/>
          </a:ln>
        </p:spPr>
        <p:txBody>
          <a:bodyPr bIns="46800" lIns="90000" rIns="90000" tIns="46800" wrap="none"/>
          <a:p>
            <a:pPr>
              <a:lnSpc>
                <a:spcPct val="100000"/>
              </a:lnSpc>
            </a:pPr>
            <a:r>
              <a:rPr sz="2400" lang="en-IN">
                <a:solidFill>
                  <a:srgbClr val="000000"/>
                </a:solidFill>
                <a:latin typeface="Times New Roman"/>
              </a:rPr>
              <a:t>Divisor</a:t>
            </a:r>
          </a:p>
        </p:txBody>
      </p:sp>
      <p:sp>
        <p:nvSpPr>
          <p:cNvPr id="1048739" name="Line 22"/>
          <p:cNvSpPr/>
          <p:nvPr/>
        </p:nvSpPr>
        <p:spPr>
          <a:xfrm flipH="1">
            <a:off x="5105160" y="1981080"/>
            <a:ext cx="1371600" cy="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40" name="Line 23"/>
          <p:cNvSpPr/>
          <p:nvPr/>
        </p:nvSpPr>
        <p:spPr>
          <a:xfrm flipH="1">
            <a:off x="5105160" y="2514600"/>
            <a:ext cx="1371600" cy="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41" name="Line 24"/>
          <p:cNvSpPr/>
          <p:nvPr/>
        </p:nvSpPr>
        <p:spPr>
          <a:xfrm flipH="1">
            <a:off x="5105160" y="4572000"/>
            <a:ext cx="1371600" cy="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42" name="Line 25"/>
          <p:cNvSpPr/>
          <p:nvPr/>
        </p:nvSpPr>
        <p:spPr>
          <a:xfrm flipV="1">
            <a:off x="2666880" y="3352680"/>
            <a:ext cx="762120" cy="22860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43" name="Line 26"/>
          <p:cNvSpPr/>
          <p:nvPr/>
        </p:nvSpPr>
        <p:spPr>
          <a:xfrm>
            <a:off x="2666880" y="3581280"/>
            <a:ext cx="1066680" cy="30492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048744" name="Line 27"/>
          <p:cNvSpPr/>
          <p:nvPr/>
        </p:nvSpPr>
        <p:spPr>
          <a:xfrm flipH="1">
            <a:off x="3886200" y="3809880"/>
            <a:ext cx="685800" cy="0"/>
          </a:xfrm>
          <a:prstGeom prst="line"/>
          <a:ln w="9360">
            <a:solidFill>
              <a:srgbClr val="000000"/>
            </a:solidFill>
            <a:round/>
          </a:ln>
        </p:spPr>
      </p:sp>
      <p:sp>
        <p:nvSpPr>
          <p:cNvPr id="1048745" name="Line 28"/>
          <p:cNvSpPr/>
          <p:nvPr/>
        </p:nvSpPr>
        <p:spPr>
          <a:xfrm>
            <a:off x="2133360" y="2514600"/>
            <a:ext cx="381240" cy="0"/>
          </a:xfrm>
          <a:prstGeom prst="line"/>
          <a:ln w="9360">
            <a:solidFill>
              <a:srgbClr val="000000"/>
            </a:solidFill>
            <a:round/>
            <a:tailEnd type="triangle" w="med" len="med"/>
          </a:ln>
        </p:spPr>
      </p:sp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TextShape 1"/>
          <p:cNvSpPr txBox="1"/>
          <p:nvPr/>
        </p:nvSpPr>
        <p:spPr>
          <a:xfrm>
            <a:off x="0" y="1066680"/>
            <a:ext cx="3504960" cy="236196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Flowchart for Unsigned Binary Division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
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(Restoring)</a:t>
            </a:r>
          </a:p>
        </p:txBody>
      </p:sp>
      <p:pic>
        <p:nvPicPr>
          <p:cNvPr id="2097188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57600" y="0"/>
            <a:ext cx="5347800" cy="685764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Hardware Implementation of Restoring Division Algorithm</a:t>
            </a:r>
          </a:p>
        </p:txBody>
      </p:sp>
      <p:pic>
        <p:nvPicPr>
          <p:cNvPr id="2097189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0880" y="1295280"/>
            <a:ext cx="8289360" cy="5105160"/>
          </a:xfrm>
          <a:prstGeom prst="rect"/>
          <a:ln w="9360">
            <a:noFill/>
          </a:ln>
        </p:spPr>
      </p:pic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Restoring division example 7/3</a:t>
            </a:r>
          </a:p>
        </p:txBody>
      </p:sp>
      <p:pic>
        <p:nvPicPr>
          <p:cNvPr id="2097190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81080" y="990720"/>
            <a:ext cx="7162560" cy="5447520"/>
          </a:xfrm>
          <a:prstGeom prst="rect"/>
          <a:ln w="9360">
            <a:noFill/>
          </a:ln>
        </p:spPr>
      </p:pic>
      <p:sp>
        <p:nvSpPr>
          <p:cNvPr id="1048751" name="CustomShape 2"/>
          <p:cNvSpPr/>
          <p:nvPr/>
        </p:nvSpPr>
        <p:spPr>
          <a:xfrm>
            <a:off x="0" y="1905120"/>
            <a:ext cx="2057040" cy="460476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Q= (Q)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as signs of divisor &amp; dividend are same.</a:t>
            </a: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R=A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7/3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D = 7, V = 3     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FF6600"/>
                </a:solidFill>
                <a:latin typeface="Tahoma"/>
              </a:rPr>
              <a:t> 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Q = 2, R = 1</a:t>
            </a: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Generations of Computer</a:t>
            </a:r>
          </a:p>
        </p:txBody>
      </p:sp>
      <p:sp>
        <p:nvSpPr>
          <p:cNvPr id="1048606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Vacuum tube 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- 1946-1957 -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40,000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Transistor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 - 1958-1964-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200,000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Small scale integration 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- 1965 on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Up to 100 devices on a chip ;  1,000,000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Medium scale integration 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- to 1971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100-3,000 devices on a chip;  1,000,000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Large scale integration 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- 1971-1977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3,000 - 100,000 devices on a chip;  10,000,000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Very large scale integration </a:t>
            </a:r>
            <a:r>
              <a:rPr sz="2600" lang="en-US">
                <a:solidFill>
                  <a:srgbClr val="000000"/>
                </a:solidFill>
                <a:latin typeface="Tahoma"/>
              </a:rPr>
              <a:t>- 1978 to date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100,000 - 100,000,000 devices on a chip;  100,000,000 op/s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600" lang="en-US">
                <a:solidFill>
                  <a:srgbClr val="3366FF"/>
                </a:solidFill>
                <a:latin typeface="Tahoma"/>
              </a:rPr>
              <a:t>Ultra large scale integration</a:t>
            </a: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Over 100,000,000 devices on a chip;   1000,000,000 op/s</a:t>
            </a:r>
          </a:p>
        </p:txBody>
      </p:sp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Signed Division</a:t>
            </a:r>
          </a:p>
        </p:txBody>
      </p:sp>
      <p:sp>
        <p:nvSpPr>
          <p:cNvPr id="1048753" name="TextShape 2"/>
          <p:cNvSpPr txBox="1"/>
          <p:nvPr/>
        </p:nvSpPr>
        <p:spPr>
          <a:xfrm>
            <a:off x="457200" y="1066680"/>
            <a:ext cx="8457840" cy="5638320"/>
          </a:xfrm>
          <a:prstGeom prst="rect"/>
        </p:spPr>
        <p:txBody>
          <a:bodyPr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Tahoma"/>
              </a:rPr>
              <a:t>1. Load divisor into M and the dividend into A,Q registers. Dividend must be 2n-bit 2’s complement number.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e.g. 0111 (7)  becomes 00000111  &amp;</a:t>
            </a:r>
          </a:p>
          <a:p>
            <a:r>
              <a:rPr sz="2400" lang="en-US">
                <a:solidFill>
                  <a:srgbClr val="000000"/>
                </a:solidFill>
                <a:latin typeface="Tahoma"/>
              </a:rPr>
              <a:t>        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1001 (-7) becomes 11111001</a:t>
            </a:r>
          </a:p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Tahoma"/>
              </a:rPr>
              <a:t>2. Shift A,Q left 1 bit position</a:t>
            </a:r>
          </a:p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Tahoma"/>
              </a:rPr>
              <a:t>3. If M and A have the same signs, A</a:t>
            </a:r>
            <a:r>
              <a:rPr sz="2800" lang="en-US">
                <a:solidFill>
                  <a:srgbClr val="000000"/>
                </a:solidFill>
                <a:latin typeface="Wingdings"/>
              </a:rPr>
              <a:t>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A –M</a:t>
            </a:r>
          </a:p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Tahoma"/>
              </a:rPr>
              <a:t>	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else A</a:t>
            </a:r>
            <a:r>
              <a:rPr sz="2800" lang="en-US">
                <a:solidFill>
                  <a:srgbClr val="000000"/>
                </a:solidFill>
                <a:latin typeface="Wingdings"/>
              </a:rPr>
              <a:t></a:t>
            </a:r>
            <a:r>
              <a:rPr sz="2800" lang="en-US">
                <a:solidFill>
                  <a:srgbClr val="000000"/>
                </a:solidFill>
                <a:latin typeface="Tahoma"/>
              </a:rPr>
              <a:t>A+M</a:t>
            </a:r>
          </a:p>
          <a:p/>
        </p:txBody>
      </p:sp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Signed Division(cont..)</a:t>
            </a:r>
          </a:p>
        </p:txBody>
      </p:sp>
      <p:sp>
        <p:nvSpPr>
          <p:cNvPr id="1048757" name="TextShape 2"/>
          <p:cNvSpPr txBox="1"/>
          <p:nvPr/>
        </p:nvSpPr>
        <p:spPr>
          <a:xfrm>
            <a:off x="228600" y="1219320"/>
            <a:ext cx="8686440" cy="5638320"/>
          </a:xfrm>
          <a:prstGeom prst="rect"/>
        </p:spPr>
        <p:txBody>
          <a:bodyPr/>
          <a:p>
            <a:pPr>
              <a:lnSpc>
                <a:spcPct val="90000"/>
              </a:lnSpc>
            </a:pPr>
            <a:r>
              <a:rPr sz="2800" lang="en-US">
                <a:solidFill>
                  <a:srgbClr val="000000"/>
                </a:solidFill>
                <a:latin typeface="Tahoma"/>
              </a:rPr>
              <a:t>4. Step 3 is successful if sign of A is the same as before step 3 and at the end of step 3</a:t>
            </a:r>
          </a:p>
          <a:p>
            <a:pPr lvl="1">
              <a:lnSpc>
                <a:spcPct val="90000"/>
              </a:lnSpc>
              <a:buFont typeface="Monotype Sorts" charset="2"/>
              <a:buAutoNum type="alphaUcPeriod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if successful or (A=0 AND Q=0) then set Q</a:t>
            </a:r>
            <a:r>
              <a:rPr baseline="-25000" sz="2400" lang="en-US">
                <a:solidFill>
                  <a:srgbClr val="000000"/>
                </a:solidFill>
                <a:latin typeface="Tahoma"/>
              </a:rPr>
              <a:t>0</a:t>
            </a:r>
            <a:r>
              <a:rPr baseline="-25000" sz="2400" lang="en-US">
                <a:solidFill>
                  <a:srgbClr val="000000"/>
                </a:solidFill>
                <a:latin typeface="Wingdings"/>
              </a:rPr>
              <a:t></a:t>
            </a:r>
            <a:r>
              <a:rPr baseline="-25000" sz="2400" lang="en-US">
                <a:solidFill>
                  <a:srgbClr val="000000"/>
                </a:solidFill>
                <a:latin typeface="Tahoma"/>
              </a:rPr>
              <a:t>1</a:t>
            </a:r>
          </a:p>
          <a:p>
            <a:pPr lvl="1">
              <a:lnSpc>
                <a:spcPct val="90000"/>
              </a:lnSpc>
              <a:buFont typeface="Monotype Sorts" charset="2"/>
              <a:buAutoNum type="alphaUcPeriod"/>
            </a:pPr>
            <a:r>
              <a:rPr baseline="-25000" sz="2400" lang="en-US">
                <a:solidFill>
                  <a:srgbClr val="000000"/>
                </a:solidFill>
                <a:latin typeface="Tahoma"/>
              </a:rPr>
              <a:t>if unsuccessful and (A </a:t>
            </a:r>
            <a:r>
              <a:rPr baseline="-25000" sz="2400" lang="en-US">
                <a:solidFill>
                  <a:srgbClr val="000000"/>
                </a:solidFill>
                <a:latin typeface="Symbol"/>
              </a:rPr>
              <a:t></a:t>
            </a:r>
            <a:r>
              <a:rPr baseline="-25000" sz="2400" lang="en-US">
                <a:solidFill>
                  <a:srgbClr val="000000"/>
                </a:solidFill>
                <a:latin typeface="Tahoma"/>
              </a:rPr>
              <a:t> 0 OR Q</a:t>
            </a:r>
            <a:r>
              <a:rPr baseline="-25000" sz="2400" lang="en-US">
                <a:solidFill>
                  <a:srgbClr val="000000"/>
                </a:solidFill>
                <a:latin typeface="Symbol"/>
              </a:rPr>
              <a:t></a:t>
            </a:r>
            <a:r>
              <a:rPr baseline="-25000" sz="2400" lang="en-US">
                <a:solidFill>
                  <a:srgbClr val="000000"/>
                </a:solidFill>
                <a:latin typeface="Tahoma"/>
              </a:rPr>
              <a:t>0) then restore the previous value of A</a:t>
            </a:r>
          </a:p>
          <a:p/>
          <a:p>
            <a:pPr>
              <a:lnSpc>
                <a:spcPct val="90000"/>
              </a:lnSpc>
            </a:pPr>
            <a:r>
              <a:rPr baseline="-25000" sz="2800" lang="en-US">
                <a:solidFill>
                  <a:srgbClr val="000000"/>
                </a:solidFill>
                <a:latin typeface="Tahoma"/>
              </a:rPr>
              <a:t>5. Repeat steps 2 through 4 as many times as there are bit positions in Q.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rPr baseline="-25000" sz="2800" lang="en-US">
                <a:solidFill>
                  <a:srgbClr val="000000"/>
                </a:solidFill>
                <a:latin typeface="Tahoma"/>
              </a:rPr>
              <a:t>6. The remainder is in A. </a:t>
            </a:r>
          </a:p>
          <a:p>
            <a:pPr>
              <a:lnSpc>
                <a:spcPct val="90000"/>
              </a:lnSpc>
            </a:pPr>
          </a:p>
        </p:txBody>
      </p:sp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Shape 1"/>
          <p:cNvSpPr txBox="1"/>
          <p:nvPr/>
        </p:nvSpPr>
        <p:spPr>
          <a:xfrm>
            <a:off x="0" y="1066680"/>
            <a:ext cx="8991360" cy="5638320"/>
          </a:xfrm>
          <a:prstGeom prst="rect"/>
        </p:spPr>
        <p:txBody>
          <a:bodyPr/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If the signs of Divisor and dividend were the same, the quotient is in Q, otherwise the correct quotient is obtained by taking twos complement of the quotient in Q. 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The remainder is defined by</a:t>
            </a:r>
          </a:p>
          <a:p>
            <a:pPr>
              <a:lnSpc>
                <a:spcPct val="90000"/>
              </a:lnSpc>
            </a:pPr>
            <a:r>
              <a:rPr sz="2800" lang="en-US">
                <a:solidFill>
                  <a:srgbClr val="FF6600"/>
                </a:solidFill>
                <a:latin typeface="Tahoma"/>
              </a:rPr>
              <a:t>     </a:t>
            </a:r>
            <a:r>
              <a:rPr sz="2800" lang="en-US">
                <a:solidFill>
                  <a:srgbClr val="FF6600"/>
                </a:solidFill>
                <a:latin typeface="Tahoma"/>
              </a:rPr>
              <a:t>Dividend(D)=Quotient(Q)xDivisor(V)+Remainder(R)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sign(R) = sign(D) </a:t>
            </a:r>
          </a:p>
          <a:p>
            <a:pPr>
              <a:lnSpc>
                <a:spcPct val="90000"/>
              </a:lnSpc>
              <a:buFont typeface="StarSymbol"/>
              <a:buChar char=""/>
            </a:pPr>
            <a:r>
              <a:rPr sz="2800" lang="en-US">
                <a:solidFill>
                  <a:srgbClr val="3366FF"/>
                </a:solidFill>
                <a:latin typeface="Tahoma"/>
              </a:rPr>
              <a:t>sign(Q) = sign(D) * sign(V).</a:t>
            </a:r>
          </a:p>
          <a:p>
            <a:pPr>
              <a:lnSpc>
                <a:spcPct val="90000"/>
              </a:lnSpc>
            </a:pPr>
          </a:p>
          <a:p>
            <a:pPr lvl="1">
              <a:lnSpc>
                <a:spcPct val="9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e.g.: a) 7/3   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D = 7, V = 3    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FF6600"/>
                </a:solidFill>
                <a:latin typeface="Tahoma"/>
              </a:rPr>
              <a:t>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Q = 2, R = 1</a:t>
            </a:r>
          </a:p>
          <a:p>
            <a:r>
              <a:rPr sz="2400" lang="en-US">
                <a:solidFill>
                  <a:srgbClr val="000000"/>
                </a:solidFill>
                <a:latin typeface="Tahoma"/>
              </a:rPr>
              <a:t>            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b)</a:t>
            </a:r>
            <a:r>
              <a:rPr sz="2400" lang="en-US">
                <a:solidFill>
                  <a:srgbClr val="3366FF"/>
                </a:solidFill>
                <a:latin typeface="Tahoma"/>
              </a:rPr>
              <a:t>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7/(-3)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D = 7, V = -3   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FF6600"/>
                </a:solidFill>
                <a:latin typeface="Tahoma"/>
              </a:rPr>
              <a:t>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Q = -2, R = 1</a:t>
            </a:r>
          </a:p>
          <a:p>
            <a:r>
              <a:rPr sz="2400" lang="en-US">
                <a:solidFill>
                  <a:srgbClr val="000000"/>
                </a:solidFill>
                <a:latin typeface="Tahoma"/>
              </a:rPr>
              <a:t>            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c) (-7)/3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D = -7, V = 3   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FF6600"/>
                </a:solidFill>
                <a:latin typeface="Tahoma"/>
              </a:rPr>
              <a:t>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Q = -2, R = -1</a:t>
            </a:r>
          </a:p>
          <a:p>
            <a:r>
              <a:rPr sz="2400" lang="en-US">
                <a:solidFill>
                  <a:srgbClr val="000000"/>
                </a:solidFill>
                <a:latin typeface="Tahoma"/>
              </a:rPr>
              <a:t>            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d) (-7)/(-3)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D = -7, V = -3  </a:t>
            </a:r>
            <a:r>
              <a:rPr sz="2400" lang="en-US">
                <a:solidFill>
                  <a:srgbClr val="FF6600"/>
                </a:solidFill>
                <a:latin typeface="Wingdings"/>
              </a:rPr>
              <a:t></a:t>
            </a:r>
            <a:r>
              <a:rPr sz="2400" lang="en-US">
                <a:solidFill>
                  <a:srgbClr val="FF6600"/>
                </a:solidFill>
                <a:latin typeface="Tahoma"/>
              </a:rPr>
              <a:t> </a:t>
            </a:r>
            <a:r>
              <a:rPr sz="2400" lang="en-US">
                <a:solidFill>
                  <a:srgbClr val="000000"/>
                </a:solidFill>
                <a:latin typeface="Tahoma"/>
              </a:rPr>
              <a:t>  Q = 2, R = -1</a:t>
            </a:r>
          </a:p>
        </p:txBody>
      </p:sp>
      <p:sp>
        <p:nvSpPr>
          <p:cNvPr id="1048761" name="TextShape 2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Signed Division(cont..)</a:t>
            </a:r>
          </a:p>
        </p:txBody>
      </p:sp>
    </p:spTree>
  </p:cSld>
  <p:clrMapOvr>
    <a:masterClrMapping/>
  </p:clrMapOvr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34400" y="68400"/>
            <a:ext cx="6494040" cy="6789240"/>
          </a:xfrm>
          <a:prstGeom prst="rect"/>
          <a:ln w="9360">
            <a:noFill/>
          </a:ln>
        </p:spPr>
      </p:pic>
      <p:sp>
        <p:nvSpPr>
          <p:cNvPr id="1048762" name="TextShape 1"/>
          <p:cNvSpPr txBox="1"/>
          <p:nvPr/>
        </p:nvSpPr>
        <p:spPr>
          <a:xfrm>
            <a:off x="406440" y="152280"/>
            <a:ext cx="2107800" cy="27428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Restoring division example   7/ (-3)</a:t>
            </a:r>
          </a:p>
        </p:txBody>
      </p:sp>
      <p:sp>
        <p:nvSpPr>
          <p:cNvPr id="1048763" name="CustomShape 2"/>
          <p:cNvSpPr/>
          <p:nvPr/>
        </p:nvSpPr>
        <p:spPr>
          <a:xfrm>
            <a:off x="152280" y="3124080"/>
            <a:ext cx="2514240" cy="466632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Q=2’s comple(Q)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as signs of divisor  &amp; dividend are different.</a:t>
            </a: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R=A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7/(-3)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D = 7, V = 3 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FF6600"/>
                </a:solidFill>
                <a:latin typeface="Tahoma"/>
              </a:rPr>
              <a:t>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Q = - 2, R = 1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54280" y="152280"/>
            <a:ext cx="6430680" cy="6705360"/>
          </a:xfrm>
          <a:prstGeom prst="rect"/>
          <a:ln w="9360">
            <a:noFill/>
          </a:ln>
        </p:spPr>
      </p:pic>
      <p:sp>
        <p:nvSpPr>
          <p:cNvPr id="1048764" name="TextShape 1"/>
          <p:cNvSpPr txBox="1"/>
          <p:nvPr/>
        </p:nvSpPr>
        <p:spPr>
          <a:xfrm>
            <a:off x="406440" y="152280"/>
            <a:ext cx="2107800" cy="27428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Restoring division example   -7/3</a:t>
            </a:r>
          </a:p>
        </p:txBody>
      </p:sp>
      <p:sp>
        <p:nvSpPr>
          <p:cNvPr id="1048765" name="CustomShape 2"/>
          <p:cNvSpPr/>
          <p:nvPr/>
        </p:nvSpPr>
        <p:spPr>
          <a:xfrm>
            <a:off x="152280" y="2971800"/>
            <a:ext cx="2514240" cy="356904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Q=2’s comple(Q)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as signs of divisor  &amp; dividend are different.</a:t>
            </a: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R=A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(-7)/3 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D = -7, V = 3 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FF6600"/>
                </a:solidFill>
                <a:latin typeface="Tahoma"/>
              </a:rPr>
              <a:t> 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 Q = -2, R = -1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95480" y="111600"/>
            <a:ext cx="6210000" cy="6517440"/>
          </a:xfrm>
          <a:prstGeom prst="rect"/>
          <a:ln w="9360">
            <a:noFill/>
          </a:ln>
        </p:spPr>
      </p:pic>
      <p:sp>
        <p:nvSpPr>
          <p:cNvPr id="1048766" name="TextShape 1"/>
          <p:cNvSpPr txBox="1"/>
          <p:nvPr/>
        </p:nvSpPr>
        <p:spPr>
          <a:xfrm>
            <a:off x="304920" y="304920"/>
            <a:ext cx="2184120" cy="25142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Restoring division example   (-7)/ (-3)</a:t>
            </a:r>
          </a:p>
        </p:txBody>
      </p:sp>
      <p:sp>
        <p:nvSpPr>
          <p:cNvPr id="1048767" name="CustomShape 2"/>
          <p:cNvSpPr/>
          <p:nvPr/>
        </p:nvSpPr>
        <p:spPr>
          <a:xfrm>
            <a:off x="152280" y="3395520"/>
            <a:ext cx="2514240" cy="3203280"/>
          </a:xfrm>
          <a:prstGeom prst="rect"/>
          <a:noFill/>
          <a:ln w="9360">
            <a:noFill/>
          </a:ln>
        </p:spPr>
        <p:txBody>
          <a:bodyPr bIns="46800" lIns="90000" rIns="90000" tIns="46800"/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Q= (Q) </a:t>
            </a:r>
            <a:r>
              <a:rPr sz="2400" lang="en-IN">
                <a:solidFill>
                  <a:srgbClr val="000000"/>
                </a:solidFill>
                <a:latin typeface="Tahoma"/>
              </a:rPr>
              <a:t>as signs of divisor  &amp; dividend are same.</a:t>
            </a:r>
          </a:p>
          <a:p>
            <a:pPr>
              <a:lnSpc>
                <a:spcPct val="100000"/>
              </a:lnSpc>
            </a:pPr>
            <a:r>
              <a:rPr sz="2400" lang="en-IN">
                <a:solidFill>
                  <a:srgbClr val="3366FF"/>
                </a:solidFill>
                <a:latin typeface="Tahoma"/>
              </a:rPr>
              <a:t>R=A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(-7)/(-3)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D = -7, V = -3  </a:t>
            </a:r>
            <a:r>
              <a:rPr sz="2000" lang="en-IN">
                <a:solidFill>
                  <a:srgbClr val="FF6600"/>
                </a:solidFill>
                <a:latin typeface="Wingdings"/>
              </a:rPr>
              <a:t></a:t>
            </a:r>
            <a:r>
              <a:rPr sz="2000" lang="en-IN">
                <a:solidFill>
                  <a:srgbClr val="FF6600"/>
                </a:solidFill>
                <a:latin typeface="Tahoma"/>
              </a:rPr>
              <a:t> </a:t>
            </a:r>
            <a:r>
              <a:rPr sz="2000" lang="en-IN">
                <a:solidFill>
                  <a:srgbClr val="000000"/>
                </a:solidFill>
                <a:latin typeface="Tahoma"/>
              </a:rPr>
              <a:t>  </a:t>
            </a:r>
          </a:p>
          <a:p>
            <a:pPr>
              <a:lnSpc>
                <a:spcPct val="100000"/>
              </a:lnSpc>
            </a:pPr>
            <a:r>
              <a:rPr sz="2000" lang="en-IN">
                <a:solidFill>
                  <a:srgbClr val="000000"/>
                </a:solidFill>
                <a:latin typeface="Tahoma"/>
              </a:rPr>
              <a:t>Q = 2, R = -1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extShape 1"/>
          <p:cNvSpPr txBox="1"/>
          <p:nvPr/>
        </p:nvSpPr>
        <p:spPr>
          <a:xfrm>
            <a:off x="0" y="152280"/>
            <a:ext cx="2057040" cy="297144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Restoring Division Example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
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(8/3)</a:t>
            </a:r>
            <a:r>
              <a:rPr sz="2800" lang="en-US">
                <a:solidFill>
                  <a:srgbClr val="000000"/>
                </a:solidFill>
                <a:latin typeface="Arial Black"/>
              </a:rPr>
              <a:t>
</a:t>
            </a:r>
          </a:p>
        </p:txBody>
      </p:sp>
      <p:pic>
        <p:nvPicPr>
          <p:cNvPr id="2097194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00880" y="41760"/>
            <a:ext cx="7142760" cy="6815880"/>
          </a:xfrm>
          <a:prstGeom prst="rect"/>
          <a:ln w="9360">
            <a:noFill/>
          </a:ln>
        </p:spPr>
      </p:pic>
      <p:pic>
        <p:nvPicPr>
          <p:cNvPr id="2097195" name="Picture 3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2819520"/>
            <a:ext cx="1720440" cy="1752120"/>
          </a:xfrm>
          <a:prstGeom prst="rect"/>
          <a:ln w="936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Non-Restoring Division</a:t>
            </a:r>
          </a:p>
        </p:txBody>
      </p:sp>
      <p:sp>
        <p:nvSpPr>
          <p:cNvPr id="1048770" name="TextShape 2"/>
          <p:cNvSpPr txBox="1"/>
          <p:nvPr/>
        </p:nvSpPr>
        <p:spPr>
          <a:xfrm>
            <a:off x="228600" y="1066680"/>
            <a:ext cx="891504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The restoring-division algorithm can be improved by avoiding the need for restoring A after an unsuccessful subtraction. 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Subtraction is said to be unsuccessful if the result is negative.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Algorithm: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Step 1: Do the following </a:t>
            </a:r>
            <a:r>
              <a:rPr sz="2400" i="1" lang="en-US">
                <a:solidFill>
                  <a:srgbClr val="000000"/>
                </a:solidFill>
                <a:latin typeface="Tahoma"/>
              </a:rPr>
              <a:t>n times:</a:t>
            </a:r>
          </a:p>
          <a:p>
            <a:pPr lvl="2">
              <a:lnSpc>
                <a:spcPct val="100000"/>
              </a:lnSpc>
              <a:buFont typeface="Arial Black"/>
              <a:buAutoNum type="arabicPeriod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If the sign of A is 0, shift A and Q left one bit position and subtract M from A; otherwise, shift A and Q left and add M to A.</a:t>
            </a:r>
          </a:p>
          <a:p>
            <a:pPr lvl="2">
              <a:lnSpc>
                <a:spcPct val="100000"/>
              </a:lnSpc>
              <a:buFont typeface="Arial Black"/>
              <a:buAutoNum type="arabicPeriod"/>
            </a:pPr>
            <a:r>
              <a:rPr sz="2000" lang="en-US">
                <a:solidFill>
                  <a:srgbClr val="000000"/>
                </a:solidFill>
                <a:latin typeface="Tahoma"/>
              </a:rPr>
              <a:t>Now, if the sign of A is 0, set q0 to 1; otherwise, set q0 to 0.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Step 2: If the sign of A is 1, add M to A.</a:t>
            </a:r>
          </a:p>
          <a:p>
            <a:pPr>
              <a:lnSpc>
                <a:spcPct val="100000"/>
              </a:lnSpc>
            </a:pPr>
            <a:r>
              <a:rPr sz="2000" lang="en-US">
                <a:solidFill>
                  <a:srgbClr val="000000"/>
                </a:solidFill>
                <a:latin typeface="Tahoma"/>
              </a:rPr>
              <a:t>                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Step 2 is needed to leave the proper positive remainder in A at      </a:t>
            </a:r>
          </a:p>
          <a:p>
            <a:pPr>
              <a:lnSpc>
                <a:spcPct val="100000"/>
              </a:lnSpc>
            </a:pPr>
            <a:r>
              <a:rPr sz="2000" lang="en-US">
                <a:solidFill>
                  <a:srgbClr val="000000"/>
                </a:solidFill>
                <a:latin typeface="Tahoma"/>
              </a:rPr>
              <a:t>                 </a:t>
            </a:r>
            <a:r>
              <a:rPr sz="2000" lang="en-US">
                <a:solidFill>
                  <a:srgbClr val="000000"/>
                </a:solidFill>
                <a:latin typeface="Tahoma"/>
              </a:rPr>
              <a:t>the end of the n cycles of Step 1.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extShape 1"/>
          <p:cNvSpPr txBox="1"/>
          <p:nvPr/>
        </p:nvSpPr>
        <p:spPr>
          <a:xfrm>
            <a:off x="228600" y="1066680"/>
            <a:ext cx="3123720" cy="17521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Flowchart of Non-Restoring Division</a:t>
            </a:r>
          </a:p>
        </p:txBody>
      </p:sp>
      <p:sp>
        <p:nvSpPr>
          <p:cNvPr id="1048772" name="CustomShape 2"/>
          <p:cNvSpPr/>
          <p:nvPr/>
        </p:nvSpPr>
        <p:spPr>
          <a:xfrm>
            <a:off x="155520" y="-1790640"/>
            <a:ext cx="2504880" cy="3742920"/>
          </a:xfrm>
          <a:prstGeom prst="rect"/>
          <a:noFill/>
          <a:ln>
            <a:noFill/>
          </a:ln>
        </p:spPr>
      </p:sp>
      <p:pic>
        <p:nvPicPr>
          <p:cNvPr id="2097196" name="Picture 3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09880" y="-1800"/>
            <a:ext cx="5181120" cy="6859440"/>
          </a:xfrm>
          <a:prstGeom prst="rect"/>
          <a:ln w="936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extShape 1"/>
          <p:cNvSpPr txBox="1"/>
          <p:nvPr/>
        </p:nvSpPr>
        <p:spPr>
          <a:xfrm>
            <a:off x="0" y="152280"/>
            <a:ext cx="1980720" cy="44953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600" lang="en-US">
                <a:solidFill>
                  <a:srgbClr val="000000"/>
                </a:solidFill>
                <a:latin typeface="Arial Black"/>
              </a:rPr>
              <a:t>Example of Non-Restoring Division</a:t>
            </a:r>
            <a:r>
              <a:rPr sz="2600" lang="en-US">
                <a:solidFill>
                  <a:srgbClr val="000000"/>
                </a:solidFill>
                <a:latin typeface="Arial Black"/>
              </a:rPr>
              <a:t>
</a:t>
            </a:r>
          </a:p>
        </p:txBody>
      </p:sp>
      <p:pic>
        <p:nvPicPr>
          <p:cNvPr id="2097197" name="Picture 2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81080" y="54360"/>
            <a:ext cx="7097040" cy="6803280"/>
          </a:xfrm>
          <a:prstGeom prst="rect"/>
          <a:ln w="936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von Neumann Architecture</a:t>
            </a:r>
          </a:p>
        </p:txBody>
      </p:sp>
      <p:sp>
        <p:nvSpPr>
          <p:cNvPr id="1048610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It is based on three key concepts: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Data and instructions are stored in a single read–write memory.</a:t>
            </a:r>
          </a:p>
          <a:p/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The contents of this memory are addressable by location, without regard to the type of data contained there.</a:t>
            </a:r>
          </a:p>
          <a:p/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Execution occurs in a sequential fashion (unless explicitly modified) from one instruction to the next.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Example : 80x86 architecture</a:t>
            </a:r>
          </a:p>
          <a:p>
            <a:endParaRPr altLang="en-US" lang="zh-CN"/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von Neumann Architecture (cont..)</a:t>
            </a:r>
          </a:p>
        </p:txBody>
      </p:sp>
      <p:sp>
        <p:nvSpPr>
          <p:cNvPr id="1048612" name="TextShape 2"/>
          <p:cNvSpPr txBox="1"/>
          <p:nvPr/>
        </p:nvSpPr>
        <p:spPr>
          <a:xfrm>
            <a:off x="152280" y="1066680"/>
            <a:ext cx="883872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Processor needs two clock cycles to complete an instruction. 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 the first clock cycle the processor gets the instruction from memory and decodes it. 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In the next clock cycle the required data is taken from memory. 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For each instruction this cycle repeats and hence needs two cycles to complete an instruction.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Pipelining the instructions is not possible with this architecture.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This is a relatively older architecture and was replaced by Harvard architecture.</a:t>
            </a: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Shape 1"/>
          <p:cNvSpPr txBox="1"/>
          <p:nvPr/>
        </p:nvSpPr>
        <p:spPr>
          <a:xfrm>
            <a:off x="406440" y="152280"/>
            <a:ext cx="8203680" cy="837720"/>
          </a:xfrm>
          <a:prstGeom prst="rect"/>
        </p:spPr>
        <p:txBody>
          <a:bodyPr anchor="b"/>
          <a:p>
            <a:pPr>
              <a:lnSpc>
                <a:spcPct val="100000"/>
              </a:lnSpc>
            </a:pPr>
            <a:r>
              <a:rPr sz="2800" lang="en-US">
                <a:solidFill>
                  <a:srgbClr val="000000"/>
                </a:solidFill>
                <a:latin typeface="Arial Black"/>
              </a:rPr>
              <a:t>von Neumann/Turing</a:t>
            </a:r>
          </a:p>
        </p:txBody>
      </p:sp>
      <p:sp>
        <p:nvSpPr>
          <p:cNvPr id="1048614" name="TextShape 2"/>
          <p:cNvSpPr txBox="1"/>
          <p:nvPr/>
        </p:nvSpPr>
        <p:spPr>
          <a:xfrm>
            <a:off x="457200" y="1066680"/>
            <a:ext cx="8178480" cy="5638320"/>
          </a:xfrm>
          <a:prstGeom prst="rect"/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Stored Program concept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Main memory storing programs and data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ALU operating on binary data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Control unit interpreting instructions from memory and executing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Input and output equipment operated by control unit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Princeton Institute for Advanced Studies </a:t>
            </a:r>
          </a:p>
          <a:p>
            <a:pPr lvl="1">
              <a:lnSpc>
                <a:spcPct val="100000"/>
              </a:lnSpc>
              <a:buFont typeface="StarSymbol"/>
              <a:buChar char="—"/>
            </a:pPr>
            <a:r>
              <a:rPr sz="2400" lang="en-US">
                <a:solidFill>
                  <a:srgbClr val="000000"/>
                </a:solidFill>
                <a:latin typeface="Tahoma"/>
              </a:rPr>
              <a:t>IAS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sz="2800" lang="en-US">
                <a:solidFill>
                  <a:srgbClr val="000000"/>
                </a:solidFill>
                <a:latin typeface="Tahoma"/>
              </a:rPr>
              <a:t>Completed 1952</a:t>
            </a:r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2018-09-23T12:49:50Z</dcterms:created>
  <dcterms:modified xsi:type="dcterms:W3CDTF">2018-09-23T12:49:50Z</dcterms:modified>
</cp:coreProperties>
</file>